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97FF"/>
    <a:srgbClr val="43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90"/>
    <p:restoredTop sz="94610"/>
  </p:normalViewPr>
  <p:slideViewPr>
    <p:cSldViewPr snapToGrid="0" snapToObjects="1">
      <p:cViewPr>
        <p:scale>
          <a:sx n="141" d="100"/>
          <a:sy n="141" d="100"/>
        </p:scale>
        <p:origin x="400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3710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1E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85000" y="0"/>
            <a:ext cx="5207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3" name="Shape 1"/>
          <p:cNvSpPr/>
          <p:nvPr/>
        </p:nvSpPr>
        <p:spPr>
          <a:xfrm>
            <a:off x="6985000" y="0"/>
            <a:ext cx="50800" cy="6858000"/>
          </a:xfrm>
          <a:prstGeom prst="rect">
            <a:avLst/>
          </a:prstGeom>
          <a:solidFill>
            <a:srgbClr val="C8A24A"/>
          </a:solidFill>
          <a:ln/>
        </p:spPr>
        <p:txBody>
          <a:bodyPr/>
          <a:lstStyle/>
          <a:p>
            <a:endParaRPr lang="en-SA"/>
          </a:p>
        </p:txBody>
      </p:sp>
      <p:pic>
        <p:nvPicPr>
          <p:cNvPr id="4" name="Image 0" descr="MBAMC — HR &amp; Organizational Excellence Consulting"/>
          <p:cNvPicPr>
            <a:picLocks noChangeAspect="1"/>
          </p:cNvPicPr>
          <p:nvPr/>
        </p:nvPicPr>
        <p:blipFill>
          <a:blip r:embed="rId3"/>
          <a:srcRect l="-13" r="-13"/>
          <a:stretch/>
        </p:blipFill>
        <p:spPr>
          <a:xfrm>
            <a:off x="7835900" y="2813050"/>
            <a:ext cx="3556000" cy="122555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12800" y="812800"/>
            <a:ext cx="5886450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kern="0" spc="300" dirty="0">
                <a:solidFill>
                  <a:srgbClr val="C8A24A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COMPANY PROFILE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812800" y="1214090"/>
            <a:ext cx="5886450" cy="1087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8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Mohammed Bin Ayad</a:t>
            </a:r>
            <a:endParaRPr lang="en-US" sz="3800" dirty="0"/>
          </a:p>
          <a:p>
            <a:pPr marL="0" indent="0" algn="l">
              <a:lnSpc>
                <a:spcPts val="418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Management Consulting</a:t>
            </a:r>
            <a:endParaRPr lang="en-US" sz="3800" dirty="0"/>
          </a:p>
        </p:txBody>
      </p:sp>
      <p:sp>
        <p:nvSpPr>
          <p:cNvPr id="7" name="Shape 4"/>
          <p:cNvSpPr/>
          <p:nvPr/>
        </p:nvSpPr>
        <p:spPr>
          <a:xfrm>
            <a:off x="812800" y="2478931"/>
            <a:ext cx="609600" cy="38100"/>
          </a:xfrm>
          <a:prstGeom prst="rect">
            <a:avLst/>
          </a:prstGeom>
          <a:solidFill>
            <a:srgbClr val="C8A24A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8" name="Text 5"/>
          <p:cNvSpPr/>
          <p:nvPr/>
        </p:nvSpPr>
        <p:spPr>
          <a:xfrm>
            <a:off x="812800" y="2720231"/>
            <a:ext cx="5886450" cy="322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40"/>
              </a:lnSpc>
              <a:buNone/>
            </a:pPr>
            <a:r>
              <a:rPr lang="en-US" sz="1800" dirty="0">
                <a:solidFill>
                  <a:srgbClr val="CADCE0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HR &amp; Organizational Excellence Consulting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812800" y="5847110"/>
            <a:ext cx="5886450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kern="0" spc="100" dirty="0">
                <a:solidFill>
                  <a:srgbClr val="CADCE0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Riyadh, Kingdom of Saudi Arabia · 2026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9156700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kern="0" spc="200" dirty="0">
                <a:solidFill>
                  <a:srgbClr val="4472C4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ABOUT MBAMC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1112490"/>
            <a:ext cx="9156700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Who We Are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1661120"/>
            <a:ext cx="609600" cy="38100"/>
          </a:xfrm>
          <a:prstGeom prst="rect">
            <a:avLst/>
          </a:prstGeom>
          <a:solidFill>
            <a:srgbClr val="C8A24A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5" name="Text 3"/>
          <p:cNvSpPr/>
          <p:nvPr/>
        </p:nvSpPr>
        <p:spPr>
          <a:xfrm>
            <a:off x="812800" y="2054820"/>
            <a:ext cx="5886450" cy="1130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ts val="2175"/>
              </a:lnSpc>
              <a:buNone/>
            </a:pPr>
            <a:r>
              <a:rPr lang="en-US" sz="14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MBAMC is a Riyadh-based management consulting practice specialising in human resources and organizational excellence. We help organizations design the systems that shape how people are rewarded, evaluated, organized and developed.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12800" y="3311390"/>
            <a:ext cx="5886450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ts val="2100"/>
              </a:lnSpc>
              <a:buNone/>
            </a:pPr>
            <a:r>
              <a:rPr lang="en-US" sz="1400" dirty="0">
                <a:solidFill>
                  <a:srgbClr val="4A5A75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Founded by Mohammed Ayad Alsaedi — GRP and CIPD certified, with a Master's in HR Management — the practice draws on more than a decade of hands-on HR leadership at STC, Rezayat Group and Wala Plus.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12800" y="4289290"/>
            <a:ext cx="588645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ts val="2100"/>
              </a:lnSpc>
              <a:buNone/>
            </a:pPr>
            <a:r>
              <a:rPr lang="en-US" sz="1400" dirty="0">
                <a:solidFill>
                  <a:srgbClr val="4A5A75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Every engagement is delivered by a practitioner who has built and run these programs inside Saudi organizations, not just advised on them.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035800" y="2054820"/>
            <a:ext cx="4343400" cy="1160760"/>
          </a:xfrm>
          <a:prstGeom prst="roundRect">
            <a:avLst>
              <a:gd name="adj" fmla="val 4376"/>
            </a:avLst>
          </a:prstGeom>
          <a:solidFill>
            <a:srgbClr val="0E1E39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9" name="Text 7"/>
          <p:cNvSpPr/>
          <p:nvPr/>
        </p:nvSpPr>
        <p:spPr>
          <a:xfrm>
            <a:off x="7315200" y="2327870"/>
            <a:ext cx="1257300" cy="6400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840"/>
              </a:lnSpc>
              <a:buNone/>
            </a:pPr>
            <a:r>
              <a:rPr lang="en-US" sz="4400" dirty="0">
                <a:solidFill>
                  <a:srgbClr val="C8A24A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13+</a:t>
            </a:r>
            <a:endParaRPr lang="en-US" sz="4400" dirty="0"/>
          </a:p>
        </p:txBody>
      </p:sp>
      <p:sp>
        <p:nvSpPr>
          <p:cNvPr id="10" name="Shape 8"/>
          <p:cNvSpPr/>
          <p:nvPr/>
        </p:nvSpPr>
        <p:spPr>
          <a:xfrm>
            <a:off x="8750300" y="2381200"/>
            <a:ext cx="12700" cy="508000"/>
          </a:xfrm>
          <a:prstGeom prst="rect">
            <a:avLst/>
          </a:prstGeom>
          <a:solidFill>
            <a:srgbClr val="224C89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11" name="Text 9"/>
          <p:cNvSpPr/>
          <p:nvPr/>
        </p:nvSpPr>
        <p:spPr>
          <a:xfrm>
            <a:off x="8991600" y="2398018"/>
            <a:ext cx="2171446" cy="263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Years of HR practice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8991600" y="2674243"/>
            <a:ext cx="2171446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CADCE0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since 2011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7035800" y="3367980"/>
            <a:ext cx="4343400" cy="1160810"/>
          </a:xfrm>
          <a:prstGeom prst="roundRect">
            <a:avLst>
              <a:gd name="adj" fmla="val 4376"/>
            </a:avLst>
          </a:prstGeom>
          <a:solidFill>
            <a:srgbClr val="0E1E39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14" name="Text 12"/>
          <p:cNvSpPr/>
          <p:nvPr/>
        </p:nvSpPr>
        <p:spPr>
          <a:xfrm>
            <a:off x="7315200" y="3641030"/>
            <a:ext cx="1257300" cy="6400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840"/>
              </a:lnSpc>
              <a:buNone/>
            </a:pPr>
            <a:r>
              <a:rPr lang="en-US" sz="4400" dirty="0">
                <a:solidFill>
                  <a:srgbClr val="C8A24A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12</a:t>
            </a:r>
            <a:endParaRPr lang="en-US" sz="4400" dirty="0"/>
          </a:p>
        </p:txBody>
      </p:sp>
      <p:sp>
        <p:nvSpPr>
          <p:cNvPr id="15" name="Shape 13"/>
          <p:cNvSpPr/>
          <p:nvPr/>
        </p:nvSpPr>
        <p:spPr>
          <a:xfrm>
            <a:off x="8750300" y="3694361"/>
            <a:ext cx="12700" cy="508000"/>
          </a:xfrm>
          <a:prstGeom prst="rect">
            <a:avLst/>
          </a:prstGeom>
          <a:solidFill>
            <a:srgbClr val="224C89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16" name="Text 14"/>
          <p:cNvSpPr/>
          <p:nvPr/>
        </p:nvSpPr>
        <p:spPr>
          <a:xfrm>
            <a:off x="8991600" y="3829298"/>
            <a:ext cx="2171446" cy="263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Specialised service lines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7035800" y="4681190"/>
            <a:ext cx="4343400" cy="1160810"/>
          </a:xfrm>
          <a:prstGeom prst="roundRect">
            <a:avLst>
              <a:gd name="adj" fmla="val 4376"/>
            </a:avLst>
          </a:prstGeom>
          <a:solidFill>
            <a:srgbClr val="0E1E39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18" name="Text 16"/>
          <p:cNvSpPr/>
          <p:nvPr/>
        </p:nvSpPr>
        <p:spPr>
          <a:xfrm>
            <a:off x="7315200" y="4954240"/>
            <a:ext cx="1257300" cy="6400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840"/>
              </a:lnSpc>
              <a:buNone/>
            </a:pPr>
            <a:r>
              <a:rPr lang="en-US" sz="4400" dirty="0">
                <a:solidFill>
                  <a:srgbClr val="C8A24A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2</a:t>
            </a:r>
            <a:endParaRPr lang="en-US" sz="4400" dirty="0"/>
          </a:p>
        </p:txBody>
      </p:sp>
      <p:sp>
        <p:nvSpPr>
          <p:cNvPr id="19" name="Shape 17"/>
          <p:cNvSpPr/>
          <p:nvPr/>
        </p:nvSpPr>
        <p:spPr>
          <a:xfrm>
            <a:off x="8750300" y="5007570"/>
            <a:ext cx="12700" cy="508000"/>
          </a:xfrm>
          <a:prstGeom prst="rect">
            <a:avLst/>
          </a:prstGeom>
          <a:solidFill>
            <a:srgbClr val="224C89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20" name="Text 18"/>
          <p:cNvSpPr/>
          <p:nvPr/>
        </p:nvSpPr>
        <p:spPr>
          <a:xfrm>
            <a:off x="8991600" y="5024438"/>
            <a:ext cx="2171446" cy="263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Global HR credentials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8991600" y="5300663"/>
            <a:ext cx="2171446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CADCE0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GRP · CIPD</a:t>
            </a:r>
            <a:endParaRPr lang="en-US" sz="1200" dirty="0"/>
          </a:p>
        </p:txBody>
      </p:sp>
      <p:pic>
        <p:nvPicPr>
          <p:cNvPr id="22" name="Image 0" descr="MBAMC logo"/>
          <p:cNvPicPr>
            <a:picLocks noChangeAspect="1"/>
          </p:cNvPicPr>
          <p:nvPr/>
        </p:nvPicPr>
        <p:blipFill>
          <a:blip r:embed="rId3"/>
          <a:srcRect l="-94" r="-94"/>
          <a:stretch/>
        </p:blipFill>
        <p:spPr>
          <a:xfrm>
            <a:off x="10198100" y="787400"/>
            <a:ext cx="1181100" cy="406400"/>
          </a:xfrm>
          <a:prstGeom prst="rect">
            <a:avLst/>
          </a:prstGeom>
        </p:spPr>
      </p:pic>
      <p:sp>
        <p:nvSpPr>
          <p:cNvPr id="23" name="Shape 20"/>
          <p:cNvSpPr/>
          <p:nvPr/>
        </p:nvSpPr>
        <p:spPr>
          <a:xfrm>
            <a:off x="812800" y="6123335"/>
            <a:ext cx="10566400" cy="0"/>
          </a:xfrm>
          <a:prstGeom prst="line">
            <a:avLst/>
          </a:prstGeom>
          <a:noFill/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24" name="Text 21"/>
          <p:cNvSpPr/>
          <p:nvPr/>
        </p:nvSpPr>
        <p:spPr>
          <a:xfrm>
            <a:off x="812800" y="6253510"/>
            <a:ext cx="3440558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4A5A75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MBAMC · Mohammed Bin Ayad Management Consulting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11234390" y="6253510"/>
            <a:ext cx="195610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24C8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02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9156700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kern="0" spc="200" dirty="0">
                <a:solidFill>
                  <a:srgbClr val="4472C4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LEADERSHIP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1112490"/>
            <a:ext cx="9156700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Our Founder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1661120"/>
            <a:ext cx="609600" cy="38100"/>
          </a:xfrm>
          <a:prstGeom prst="rect">
            <a:avLst/>
          </a:prstGeom>
          <a:solidFill>
            <a:srgbClr val="C8A24A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5" name="Shape 3"/>
          <p:cNvSpPr/>
          <p:nvPr/>
        </p:nvSpPr>
        <p:spPr>
          <a:xfrm>
            <a:off x="812800" y="2054820"/>
            <a:ext cx="3302000" cy="3787180"/>
          </a:xfrm>
          <a:prstGeom prst="roundRect">
            <a:avLst>
              <a:gd name="adj" fmla="val 1538"/>
            </a:avLst>
          </a:prstGeom>
          <a:solidFill>
            <a:srgbClr val="0E1E39"/>
          </a:solidFill>
          <a:ln/>
        </p:spPr>
        <p:txBody>
          <a:bodyPr/>
          <a:lstStyle/>
          <a:p>
            <a:endParaRPr lang="en-SA"/>
          </a:p>
        </p:txBody>
      </p:sp>
      <p:pic>
        <p:nvPicPr>
          <p:cNvPr id="6" name="Image 0" descr="Mohammed Ayad Alsaedi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701800" y="2555875"/>
            <a:ext cx="1524000" cy="1524000"/>
          </a:xfrm>
          <a:prstGeom prst="ellipse">
            <a:avLst/>
          </a:prstGeom>
        </p:spPr>
      </p:pic>
      <p:sp>
        <p:nvSpPr>
          <p:cNvPr id="7" name="Shape 4"/>
          <p:cNvSpPr/>
          <p:nvPr/>
        </p:nvSpPr>
        <p:spPr>
          <a:xfrm>
            <a:off x="1689100" y="2543175"/>
            <a:ext cx="1549400" cy="1549400"/>
          </a:xfrm>
          <a:prstGeom prst="ellipse">
            <a:avLst/>
          </a:prstGeom>
          <a:noFill/>
          <a:ln w="25400">
            <a:solidFill>
              <a:srgbClr val="C8A24A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8" name="Text 5"/>
          <p:cNvSpPr/>
          <p:nvPr/>
        </p:nvSpPr>
        <p:spPr>
          <a:xfrm>
            <a:off x="1262444" y="4168775"/>
            <a:ext cx="2402663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ctr">
              <a:lnSpc>
                <a:spcPts val="2160"/>
              </a:lnSpc>
              <a:buNone/>
            </a:pPr>
            <a:r>
              <a:rPr lang="en-US" sz="1800" dirty="0">
                <a:solidFill>
                  <a:srgbClr val="5797FF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Mohammed Ayad Alsaedi</a:t>
            </a:r>
            <a:endParaRPr lang="en-US" sz="1800" dirty="0">
              <a:solidFill>
                <a:srgbClr val="5797FF"/>
              </a:solidFill>
            </a:endParaRPr>
          </a:p>
        </p:txBody>
      </p:sp>
      <p:sp>
        <p:nvSpPr>
          <p:cNvPr id="9" name="Text 6"/>
          <p:cNvSpPr/>
          <p:nvPr/>
        </p:nvSpPr>
        <p:spPr>
          <a:xfrm>
            <a:off x="1999456" y="4506565"/>
            <a:ext cx="928688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400" kern="0" spc="150" dirty="0">
                <a:solidFill>
                  <a:srgbClr val="C8A24A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GRP, CIPD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2260600" y="4801195"/>
            <a:ext cx="406400" cy="25400"/>
          </a:xfrm>
          <a:prstGeom prst="rect">
            <a:avLst/>
          </a:prstGeom>
          <a:solidFill>
            <a:srgbClr val="C8A24A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11" name="Text 8"/>
          <p:cNvSpPr/>
          <p:nvPr/>
        </p:nvSpPr>
        <p:spPr>
          <a:xfrm>
            <a:off x="1438526" y="4890095"/>
            <a:ext cx="2050549" cy="2400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ctr">
              <a:lnSpc>
                <a:spcPts val="169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Founder &amp; Principal Consultant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1828105" y="5168205"/>
            <a:ext cx="1271389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ctr">
              <a:lnSpc>
                <a:spcPts val="1560"/>
              </a:lnSpc>
              <a:buNone/>
            </a:pPr>
            <a:r>
              <a:rPr lang="en-US" sz="1200" dirty="0">
                <a:solidFill>
                  <a:srgbClr val="CADCE0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Riyadh, Saudi Arabia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4521200" y="2054820"/>
            <a:ext cx="7063740" cy="7987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ts val="2030"/>
              </a:lnSpc>
              <a:buNone/>
            </a:pPr>
            <a:r>
              <a:rPr lang="en-US" sz="14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An HR professional with more than a decade of expertise in organizational excellence, Mohammed has designed, implemented and led HR programs across telecom, diversified industrial and technology organizations in the Kingdom.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4521200" y="3594100"/>
            <a:ext cx="457200" cy="457200"/>
          </a:xfrm>
          <a:prstGeom prst="roundRect">
            <a:avLst>
              <a:gd name="adj" fmla="val 11111"/>
            </a:avLst>
          </a:prstGeom>
          <a:solidFill>
            <a:srgbClr val="0E1E39"/>
          </a:solidFill>
          <a:ln/>
        </p:spPr>
        <p:txBody>
          <a:bodyPr/>
          <a:lstStyle/>
          <a:p>
            <a:endParaRPr lang="en-SA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635500" y="3708400"/>
            <a:ext cx="228600" cy="22860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5156200" y="3601740"/>
            <a:ext cx="640969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GRP — Global Remuneration Professional</a:t>
            </a:r>
            <a:endParaRPr lang="en-US" sz="1400" dirty="0"/>
          </a:p>
        </p:txBody>
      </p:sp>
      <p:sp>
        <p:nvSpPr>
          <p:cNvPr id="17" name="Text 13"/>
          <p:cNvSpPr/>
          <p:nvPr/>
        </p:nvSpPr>
        <p:spPr>
          <a:xfrm>
            <a:off x="5156200" y="3845570"/>
            <a:ext cx="6409690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4A5A75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WorldatWork, 2018</a:t>
            </a:r>
            <a:endParaRPr lang="en-US" sz="1200" dirty="0"/>
          </a:p>
        </p:txBody>
      </p:sp>
      <p:sp>
        <p:nvSpPr>
          <p:cNvPr id="18" name="Shape 14"/>
          <p:cNvSpPr/>
          <p:nvPr/>
        </p:nvSpPr>
        <p:spPr>
          <a:xfrm>
            <a:off x="4521200" y="4191000"/>
            <a:ext cx="457200" cy="457200"/>
          </a:xfrm>
          <a:prstGeom prst="roundRect">
            <a:avLst>
              <a:gd name="adj" fmla="val 11111"/>
            </a:avLst>
          </a:prstGeom>
          <a:solidFill>
            <a:srgbClr val="0E1E39"/>
          </a:solidFill>
          <a:ln/>
        </p:spPr>
        <p:txBody>
          <a:bodyPr/>
          <a:lstStyle/>
          <a:p>
            <a:endParaRPr lang="en-SA"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635500" y="4305300"/>
            <a:ext cx="228600" cy="22860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5156200" y="4198640"/>
            <a:ext cx="640969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CIPD Level 3 Certification</a:t>
            </a:r>
            <a:endParaRPr lang="en-US" sz="1400" dirty="0"/>
          </a:p>
        </p:txBody>
      </p:sp>
      <p:sp>
        <p:nvSpPr>
          <p:cNvPr id="21" name="Text 16"/>
          <p:cNvSpPr/>
          <p:nvPr/>
        </p:nvSpPr>
        <p:spPr>
          <a:xfrm>
            <a:off x="5156200" y="4442470"/>
            <a:ext cx="6409690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4A5A75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Oakwood International, 2015</a:t>
            </a:r>
            <a:endParaRPr lang="en-US" sz="1200" dirty="0"/>
          </a:p>
        </p:txBody>
      </p:sp>
      <p:sp>
        <p:nvSpPr>
          <p:cNvPr id="22" name="Shape 17"/>
          <p:cNvSpPr/>
          <p:nvPr/>
        </p:nvSpPr>
        <p:spPr>
          <a:xfrm>
            <a:off x="4521200" y="4787900"/>
            <a:ext cx="457200" cy="457200"/>
          </a:xfrm>
          <a:prstGeom prst="roundRect">
            <a:avLst>
              <a:gd name="adj" fmla="val 11111"/>
            </a:avLst>
          </a:prstGeom>
          <a:solidFill>
            <a:srgbClr val="0E1E39"/>
          </a:solidFill>
          <a:ln/>
        </p:spPr>
        <p:txBody>
          <a:bodyPr/>
          <a:lstStyle/>
          <a:p>
            <a:endParaRPr lang="en-SA"/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4635500" y="4902200"/>
            <a:ext cx="228600" cy="228600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5156200" y="4795540"/>
            <a:ext cx="640969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Master's in Human Resource Management</a:t>
            </a:r>
            <a:endParaRPr lang="en-US" sz="1400" dirty="0"/>
          </a:p>
        </p:txBody>
      </p:sp>
      <p:sp>
        <p:nvSpPr>
          <p:cNvPr id="25" name="Text 19"/>
          <p:cNvSpPr/>
          <p:nvPr/>
        </p:nvSpPr>
        <p:spPr>
          <a:xfrm>
            <a:off x="5156200" y="5039370"/>
            <a:ext cx="6409690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4A5A75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KFUPM, Dhahran </a:t>
            </a:r>
            <a:endParaRPr lang="en-US" sz="1200" dirty="0"/>
          </a:p>
        </p:txBody>
      </p:sp>
      <p:sp>
        <p:nvSpPr>
          <p:cNvPr id="26" name="Shape 20"/>
          <p:cNvSpPr/>
          <p:nvPr/>
        </p:nvSpPr>
        <p:spPr>
          <a:xfrm>
            <a:off x="4521200" y="5384800"/>
            <a:ext cx="457200" cy="457200"/>
          </a:xfrm>
          <a:prstGeom prst="roundRect">
            <a:avLst>
              <a:gd name="adj" fmla="val 11111"/>
            </a:avLst>
          </a:prstGeom>
          <a:solidFill>
            <a:srgbClr val="0E1E39"/>
          </a:solidFill>
          <a:ln/>
        </p:spPr>
        <p:txBody>
          <a:bodyPr/>
          <a:lstStyle/>
          <a:p>
            <a:endParaRPr lang="en-SA"/>
          </a:p>
        </p:txBody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4635500" y="5499100"/>
            <a:ext cx="228600" cy="228600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5156200" y="5392440"/>
            <a:ext cx="640969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Current role</a:t>
            </a:r>
            <a:endParaRPr lang="en-US" sz="1400" dirty="0"/>
          </a:p>
        </p:txBody>
      </p:sp>
      <p:sp>
        <p:nvSpPr>
          <p:cNvPr id="29" name="Text 22"/>
          <p:cNvSpPr/>
          <p:nvPr/>
        </p:nvSpPr>
        <p:spPr>
          <a:xfrm>
            <a:off x="5156200" y="5636270"/>
            <a:ext cx="6409690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4A5A75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HR Planning &amp; Analytics Manager, Group HR — Rezayat Group</a:t>
            </a:r>
            <a:endParaRPr lang="en-US" sz="1200" dirty="0"/>
          </a:p>
        </p:txBody>
      </p:sp>
      <p:pic>
        <p:nvPicPr>
          <p:cNvPr id="30" name="Image 5" descr="MBAMC logo"/>
          <p:cNvPicPr>
            <a:picLocks noChangeAspect="1"/>
          </p:cNvPicPr>
          <p:nvPr/>
        </p:nvPicPr>
        <p:blipFill>
          <a:blip r:embed="rId8"/>
          <a:srcRect l="-94" r="-94"/>
          <a:stretch/>
        </p:blipFill>
        <p:spPr>
          <a:xfrm>
            <a:off x="10198100" y="787400"/>
            <a:ext cx="1181100" cy="406400"/>
          </a:xfrm>
          <a:prstGeom prst="rect">
            <a:avLst/>
          </a:prstGeom>
        </p:spPr>
      </p:pic>
      <p:sp>
        <p:nvSpPr>
          <p:cNvPr id="31" name="Shape 23"/>
          <p:cNvSpPr/>
          <p:nvPr/>
        </p:nvSpPr>
        <p:spPr>
          <a:xfrm>
            <a:off x="812800" y="6123335"/>
            <a:ext cx="10566400" cy="0"/>
          </a:xfrm>
          <a:prstGeom prst="line">
            <a:avLst/>
          </a:prstGeom>
          <a:noFill/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32" name="Text 24"/>
          <p:cNvSpPr/>
          <p:nvPr/>
        </p:nvSpPr>
        <p:spPr>
          <a:xfrm>
            <a:off x="812800" y="6253510"/>
            <a:ext cx="3440558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4A5A75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MBAMC · Mohammed Bin Ayad Management Consulting</a:t>
            </a:r>
            <a:endParaRPr lang="en-US" sz="1200" dirty="0"/>
          </a:p>
        </p:txBody>
      </p:sp>
      <p:sp>
        <p:nvSpPr>
          <p:cNvPr id="33" name="Text 25"/>
          <p:cNvSpPr/>
          <p:nvPr/>
        </p:nvSpPr>
        <p:spPr>
          <a:xfrm>
            <a:off x="11234390" y="6253510"/>
            <a:ext cx="195610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24C8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03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9156700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kern="0" spc="200" dirty="0">
                <a:solidFill>
                  <a:srgbClr val="4472C4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FOUNDER'S JOURNEY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1112490"/>
            <a:ext cx="9156700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A Career Built Inside Saudi Organizations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1661120"/>
            <a:ext cx="609600" cy="38100"/>
          </a:xfrm>
          <a:prstGeom prst="rect">
            <a:avLst/>
          </a:prstGeom>
          <a:solidFill>
            <a:srgbClr val="C8A24A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5" name="Text 3"/>
          <p:cNvSpPr/>
          <p:nvPr/>
        </p:nvSpPr>
        <p:spPr>
          <a:xfrm>
            <a:off x="812800" y="2054820"/>
            <a:ext cx="2563876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dirty="0">
                <a:solidFill>
                  <a:srgbClr val="224C8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2011 – 2018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3505200" y="2054820"/>
            <a:ext cx="2563876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dirty="0">
                <a:solidFill>
                  <a:srgbClr val="224C8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2018 – 2021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197600" y="2054820"/>
            <a:ext cx="2563876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dirty="0">
                <a:solidFill>
                  <a:srgbClr val="224C8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2021 – 2023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890000" y="2054820"/>
            <a:ext cx="2563876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dirty="0">
                <a:solidFill>
                  <a:srgbClr val="224C8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2023 – Present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812800" y="2512020"/>
            <a:ext cx="10566400" cy="12700"/>
          </a:xfrm>
          <a:prstGeom prst="rect">
            <a:avLst/>
          </a:prstGeom>
          <a:solidFill>
            <a:srgbClr val="CADCE0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10" name="Shape 8"/>
          <p:cNvSpPr/>
          <p:nvPr/>
        </p:nvSpPr>
        <p:spPr>
          <a:xfrm>
            <a:off x="812800" y="2454870"/>
            <a:ext cx="127000" cy="127000"/>
          </a:xfrm>
          <a:prstGeom prst="rect">
            <a:avLst/>
          </a:prstGeom>
          <a:solidFill>
            <a:srgbClr val="C8A24A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11" name="Shape 9"/>
          <p:cNvSpPr/>
          <p:nvPr/>
        </p:nvSpPr>
        <p:spPr>
          <a:xfrm>
            <a:off x="3505200" y="2454870"/>
            <a:ext cx="127000" cy="127000"/>
          </a:xfrm>
          <a:prstGeom prst="rect">
            <a:avLst/>
          </a:prstGeom>
          <a:solidFill>
            <a:srgbClr val="C8A24A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12" name="Shape 10"/>
          <p:cNvSpPr/>
          <p:nvPr/>
        </p:nvSpPr>
        <p:spPr>
          <a:xfrm>
            <a:off x="6197600" y="2454870"/>
            <a:ext cx="127000" cy="127000"/>
          </a:xfrm>
          <a:prstGeom prst="rect">
            <a:avLst/>
          </a:prstGeom>
          <a:solidFill>
            <a:srgbClr val="C8A24A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13" name="Shape 11"/>
          <p:cNvSpPr/>
          <p:nvPr/>
        </p:nvSpPr>
        <p:spPr>
          <a:xfrm>
            <a:off x="8890000" y="2454870"/>
            <a:ext cx="127000" cy="127000"/>
          </a:xfrm>
          <a:prstGeom prst="rect">
            <a:avLst/>
          </a:prstGeom>
          <a:solidFill>
            <a:srgbClr val="C8A24A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14" name="Shape 12"/>
          <p:cNvSpPr/>
          <p:nvPr/>
        </p:nvSpPr>
        <p:spPr>
          <a:xfrm>
            <a:off x="815975" y="2737445"/>
            <a:ext cx="2482850" cy="3101380"/>
          </a:xfrm>
          <a:prstGeom prst="roundRect">
            <a:avLst>
              <a:gd name="adj" fmla="val 1918"/>
            </a:avLst>
          </a:prstGeom>
          <a:solidFill>
            <a:srgbClr val="FFFFFF"/>
          </a:solidFill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15" name="Text 13"/>
          <p:cNvSpPr/>
          <p:nvPr/>
        </p:nvSpPr>
        <p:spPr>
          <a:xfrm>
            <a:off x="1047750" y="2969220"/>
            <a:ext cx="2079879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STC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1047750" y="3317180"/>
            <a:ext cx="2079879" cy="2400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 dirty="0">
                <a:solidFill>
                  <a:srgbClr val="4472C4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Rewards &amp; Performance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1047750" y="3620691"/>
            <a:ext cx="2019300" cy="6350"/>
          </a:xfrm>
          <a:prstGeom prst="rect">
            <a:avLst/>
          </a:prstGeom>
          <a:solidFill>
            <a:srgbClr val="CADCE0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18" name="Text 16"/>
          <p:cNvSpPr/>
          <p:nvPr/>
        </p:nvSpPr>
        <p:spPr>
          <a:xfrm>
            <a:off x="1047750" y="3715941"/>
            <a:ext cx="2079879" cy="11302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200" dirty="0">
                <a:solidFill>
                  <a:srgbClr val="4A5A75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HR Officer → Policies &amp; Rewards Analyst → Rewards Specialist. Salary structures, allowances, incentives and HR policy at the Kingdom's largest telecom.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3508375" y="2737445"/>
            <a:ext cx="2482850" cy="3101380"/>
          </a:xfrm>
          <a:prstGeom prst="roundRect">
            <a:avLst>
              <a:gd name="adj" fmla="val 1918"/>
            </a:avLst>
          </a:prstGeom>
          <a:solidFill>
            <a:srgbClr val="FFFFFF"/>
          </a:solidFill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20" name="Text 18"/>
          <p:cNvSpPr/>
          <p:nvPr/>
        </p:nvSpPr>
        <p:spPr>
          <a:xfrm>
            <a:off x="3740150" y="2969220"/>
            <a:ext cx="2079879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Rezayat Group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3740150" y="3317180"/>
            <a:ext cx="2079879" cy="454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 dirty="0">
                <a:solidFill>
                  <a:srgbClr val="4472C4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Organization Development Specialist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3740150" y="3835301"/>
            <a:ext cx="2019300" cy="6350"/>
          </a:xfrm>
          <a:prstGeom prst="rect">
            <a:avLst/>
          </a:prstGeom>
          <a:solidFill>
            <a:srgbClr val="CADCE0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23" name="Text 21"/>
          <p:cNvSpPr/>
          <p:nvPr/>
        </p:nvSpPr>
        <p:spPr>
          <a:xfrm>
            <a:off x="3740150" y="3930551"/>
            <a:ext cx="2079879" cy="11302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200" dirty="0">
                <a:solidFill>
                  <a:srgbClr val="4A5A75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Org structures and workforce plans for Group companies; owned the Group Job Family Model and the annual appraisal cycle.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200775" y="2737445"/>
            <a:ext cx="2482850" cy="3101380"/>
          </a:xfrm>
          <a:prstGeom prst="roundRect">
            <a:avLst>
              <a:gd name="adj" fmla="val 1918"/>
            </a:avLst>
          </a:prstGeom>
          <a:solidFill>
            <a:srgbClr val="FFFFFF"/>
          </a:solidFill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25" name="Text 23"/>
          <p:cNvSpPr/>
          <p:nvPr/>
        </p:nvSpPr>
        <p:spPr>
          <a:xfrm>
            <a:off x="6432550" y="2969220"/>
            <a:ext cx="2079879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Wala Plus</a:t>
            </a:r>
            <a:endParaRPr lang="en-US" sz="1700" dirty="0"/>
          </a:p>
        </p:txBody>
      </p:sp>
      <p:sp>
        <p:nvSpPr>
          <p:cNvPr id="26" name="Text 24"/>
          <p:cNvSpPr/>
          <p:nvPr/>
        </p:nvSpPr>
        <p:spPr>
          <a:xfrm>
            <a:off x="6432550" y="3317180"/>
            <a:ext cx="2079879" cy="454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 dirty="0">
                <a:solidFill>
                  <a:srgbClr val="4472C4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HR Manager → Org. Excellence Manager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6432550" y="3835301"/>
            <a:ext cx="2019300" cy="6350"/>
          </a:xfrm>
          <a:prstGeom prst="rect">
            <a:avLst/>
          </a:prstGeom>
          <a:solidFill>
            <a:srgbClr val="CADCE0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28" name="Text 26"/>
          <p:cNvSpPr/>
          <p:nvPr/>
        </p:nvSpPr>
        <p:spPr>
          <a:xfrm>
            <a:off x="6432550" y="3930551"/>
            <a:ext cx="2079879" cy="909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200" dirty="0">
                <a:solidFill>
                  <a:srgbClr val="4A5A75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Built the HR function, then linked company strategy, GRC and KPIs to department and employee performance.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8893175" y="2737445"/>
            <a:ext cx="2482850" cy="3101380"/>
          </a:xfrm>
          <a:prstGeom prst="roundRect">
            <a:avLst>
              <a:gd name="adj" fmla="val 1918"/>
            </a:avLst>
          </a:prstGeom>
          <a:solidFill>
            <a:srgbClr val="FFFFFF"/>
          </a:solidFill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30" name="Text 28"/>
          <p:cNvSpPr/>
          <p:nvPr/>
        </p:nvSpPr>
        <p:spPr>
          <a:xfrm>
            <a:off x="9124950" y="2969220"/>
            <a:ext cx="2079879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Rezayat Group</a:t>
            </a:r>
            <a:endParaRPr lang="en-US" sz="1700" dirty="0"/>
          </a:p>
        </p:txBody>
      </p:sp>
      <p:sp>
        <p:nvSpPr>
          <p:cNvPr id="31" name="Text 29"/>
          <p:cNvSpPr/>
          <p:nvPr/>
        </p:nvSpPr>
        <p:spPr>
          <a:xfrm>
            <a:off x="9124950" y="3317180"/>
            <a:ext cx="2079879" cy="454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 dirty="0">
                <a:solidFill>
                  <a:srgbClr val="4472C4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HR Planning &amp; Analytics Manager</a:t>
            </a:r>
            <a:endParaRPr lang="en-US" sz="1300" dirty="0"/>
          </a:p>
        </p:txBody>
      </p:sp>
      <p:sp>
        <p:nvSpPr>
          <p:cNvPr id="32" name="Shape 30"/>
          <p:cNvSpPr/>
          <p:nvPr/>
        </p:nvSpPr>
        <p:spPr>
          <a:xfrm>
            <a:off x="9124950" y="3835301"/>
            <a:ext cx="2019300" cy="6350"/>
          </a:xfrm>
          <a:prstGeom prst="rect">
            <a:avLst/>
          </a:prstGeom>
          <a:solidFill>
            <a:srgbClr val="CADCE0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33" name="Text 31"/>
          <p:cNvSpPr/>
          <p:nvPr/>
        </p:nvSpPr>
        <p:spPr>
          <a:xfrm>
            <a:off x="9124950" y="3930551"/>
            <a:ext cx="2079879" cy="909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200" dirty="0">
                <a:solidFill>
                  <a:srgbClr val="4A5A75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Group HR strategy, executive HR advisory, HR automation, and dashboards &amp; insight reporting for top management.</a:t>
            </a:r>
            <a:endParaRPr lang="en-US" sz="1200" dirty="0"/>
          </a:p>
        </p:txBody>
      </p:sp>
      <p:pic>
        <p:nvPicPr>
          <p:cNvPr id="34" name="Image 0" descr="MBAMC logo"/>
          <p:cNvPicPr>
            <a:picLocks noChangeAspect="1"/>
          </p:cNvPicPr>
          <p:nvPr/>
        </p:nvPicPr>
        <p:blipFill>
          <a:blip r:embed="rId3"/>
          <a:srcRect l="-94" r="-94"/>
          <a:stretch/>
        </p:blipFill>
        <p:spPr>
          <a:xfrm>
            <a:off x="10198100" y="787400"/>
            <a:ext cx="1181100" cy="406400"/>
          </a:xfrm>
          <a:prstGeom prst="rect">
            <a:avLst/>
          </a:prstGeom>
        </p:spPr>
      </p:pic>
      <p:sp>
        <p:nvSpPr>
          <p:cNvPr id="35" name="Shape 32"/>
          <p:cNvSpPr/>
          <p:nvPr/>
        </p:nvSpPr>
        <p:spPr>
          <a:xfrm>
            <a:off x="812800" y="6123335"/>
            <a:ext cx="10566400" cy="0"/>
          </a:xfrm>
          <a:prstGeom prst="line">
            <a:avLst/>
          </a:prstGeom>
          <a:noFill/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36" name="Text 33"/>
          <p:cNvSpPr/>
          <p:nvPr/>
        </p:nvSpPr>
        <p:spPr>
          <a:xfrm>
            <a:off x="812800" y="6253510"/>
            <a:ext cx="3440558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4A5A75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MBAMC · Mohammed Bin Ayad Management Consulting</a:t>
            </a:r>
            <a:endParaRPr lang="en-US" sz="1200" dirty="0"/>
          </a:p>
        </p:txBody>
      </p:sp>
      <p:sp>
        <p:nvSpPr>
          <p:cNvPr id="37" name="Text 34"/>
          <p:cNvSpPr/>
          <p:nvPr/>
        </p:nvSpPr>
        <p:spPr>
          <a:xfrm>
            <a:off x="11234390" y="6253510"/>
            <a:ext cx="195610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24C8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04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9156700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kern="0" spc="200" dirty="0">
                <a:solidFill>
                  <a:srgbClr val="4472C4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WHERE WE GO DEEP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1112490"/>
            <a:ext cx="9156700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Areas of Expertise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1661120"/>
            <a:ext cx="609600" cy="38100"/>
          </a:xfrm>
          <a:prstGeom prst="rect">
            <a:avLst/>
          </a:prstGeom>
          <a:solidFill>
            <a:srgbClr val="C8A24A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5" name="Shape 3"/>
          <p:cNvSpPr/>
          <p:nvPr/>
        </p:nvSpPr>
        <p:spPr>
          <a:xfrm>
            <a:off x="815975" y="2057995"/>
            <a:ext cx="1984970" cy="3780830"/>
          </a:xfrm>
          <a:prstGeom prst="roundRect">
            <a:avLst>
              <a:gd name="adj" fmla="val 2399"/>
            </a:avLst>
          </a:prstGeom>
          <a:solidFill>
            <a:srgbClr val="FFFFFF"/>
          </a:solidFill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6" name="Shape 4"/>
          <p:cNvSpPr/>
          <p:nvPr/>
        </p:nvSpPr>
        <p:spPr>
          <a:xfrm>
            <a:off x="1022350" y="2264370"/>
            <a:ext cx="558800" cy="558800"/>
          </a:xfrm>
          <a:prstGeom prst="roundRect">
            <a:avLst>
              <a:gd name="adj" fmla="val 9091"/>
            </a:avLst>
          </a:prstGeom>
          <a:solidFill>
            <a:srgbClr val="0E1E39"/>
          </a:solidFill>
          <a:ln/>
        </p:spPr>
        <p:txBody>
          <a:bodyPr/>
          <a:lstStyle/>
          <a:p>
            <a:endParaRPr lang="en-SA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62050" y="2404070"/>
            <a:ext cx="279400" cy="2794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22350" y="2953344"/>
            <a:ext cx="1623020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Total Rewards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1022350" y="3847493"/>
            <a:ext cx="304800" cy="25400"/>
          </a:xfrm>
          <a:prstGeom prst="rect">
            <a:avLst/>
          </a:prstGeom>
          <a:solidFill>
            <a:srgbClr val="C8A24A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10" name="Text 7"/>
          <p:cNvSpPr/>
          <p:nvPr/>
        </p:nvSpPr>
        <p:spPr>
          <a:xfrm>
            <a:off x="1022350" y="4157403"/>
            <a:ext cx="1623020" cy="688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>
              <a:lnSpc>
                <a:spcPts val="1740"/>
              </a:lnSpc>
              <a:buNone/>
            </a:pPr>
            <a:r>
              <a:rPr lang="en-US" sz="1200" dirty="0">
                <a:solidFill>
                  <a:srgbClr val="4A5A75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Pay structures, allowances, incentives and benefits that attract and retain.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2959695" y="2057995"/>
            <a:ext cx="1985020" cy="3780830"/>
          </a:xfrm>
          <a:prstGeom prst="roundRect">
            <a:avLst>
              <a:gd name="adj" fmla="val 2399"/>
            </a:avLst>
          </a:prstGeom>
          <a:solidFill>
            <a:srgbClr val="FFFFFF"/>
          </a:solidFill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12" name="Shape 9"/>
          <p:cNvSpPr/>
          <p:nvPr/>
        </p:nvSpPr>
        <p:spPr>
          <a:xfrm>
            <a:off x="3166070" y="2264370"/>
            <a:ext cx="558800" cy="558800"/>
          </a:xfrm>
          <a:prstGeom prst="roundRect">
            <a:avLst>
              <a:gd name="adj" fmla="val 9091"/>
            </a:avLst>
          </a:prstGeom>
          <a:solidFill>
            <a:srgbClr val="0E1E39"/>
          </a:solidFill>
          <a:ln/>
        </p:spPr>
        <p:txBody>
          <a:bodyPr/>
          <a:lstStyle/>
          <a:p>
            <a:endParaRPr lang="en-SA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305770" y="2404070"/>
            <a:ext cx="279400" cy="27940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166070" y="2962870"/>
            <a:ext cx="1623070" cy="5130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Performance Management</a:t>
            </a:r>
            <a:endParaRPr lang="en-US" sz="1600" dirty="0"/>
          </a:p>
        </p:txBody>
      </p:sp>
      <p:sp>
        <p:nvSpPr>
          <p:cNvPr id="15" name="Shape 11"/>
          <p:cNvSpPr/>
          <p:nvPr/>
        </p:nvSpPr>
        <p:spPr>
          <a:xfrm>
            <a:off x="3166070" y="3847493"/>
            <a:ext cx="304800" cy="25400"/>
          </a:xfrm>
          <a:prstGeom prst="rect">
            <a:avLst/>
          </a:prstGeom>
          <a:solidFill>
            <a:srgbClr val="C8A24A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16" name="Text 12"/>
          <p:cNvSpPr/>
          <p:nvPr/>
        </p:nvSpPr>
        <p:spPr>
          <a:xfrm>
            <a:off x="3166070" y="4157403"/>
            <a:ext cx="1623070" cy="688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>
              <a:lnSpc>
                <a:spcPts val="1740"/>
              </a:lnSpc>
              <a:buNone/>
            </a:pPr>
            <a:r>
              <a:rPr lang="en-US" sz="1200" dirty="0">
                <a:solidFill>
                  <a:srgbClr val="4A5A75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Appraisal systems and KPI cascades that link strategy to individual results.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5103465" y="2057995"/>
            <a:ext cx="1985020" cy="3780830"/>
          </a:xfrm>
          <a:prstGeom prst="roundRect">
            <a:avLst>
              <a:gd name="adj" fmla="val 2399"/>
            </a:avLst>
          </a:prstGeom>
          <a:solidFill>
            <a:srgbClr val="FFFFFF"/>
          </a:solidFill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18" name="Shape 14"/>
          <p:cNvSpPr/>
          <p:nvPr/>
        </p:nvSpPr>
        <p:spPr>
          <a:xfrm>
            <a:off x="5309840" y="2264370"/>
            <a:ext cx="558800" cy="558800"/>
          </a:xfrm>
          <a:prstGeom prst="roundRect">
            <a:avLst>
              <a:gd name="adj" fmla="val 9091"/>
            </a:avLst>
          </a:prstGeom>
          <a:solidFill>
            <a:srgbClr val="0E1E39"/>
          </a:solidFill>
          <a:ln/>
        </p:spPr>
        <p:txBody>
          <a:bodyPr/>
          <a:lstStyle/>
          <a:p>
            <a:endParaRPr lang="en-SA"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449540" y="2404070"/>
            <a:ext cx="279400" cy="27940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5309840" y="2953344"/>
            <a:ext cx="1623070" cy="5130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Employee Value Proposition</a:t>
            </a:r>
            <a:endParaRPr lang="en-US" sz="1600" dirty="0"/>
          </a:p>
        </p:txBody>
      </p:sp>
      <p:sp>
        <p:nvSpPr>
          <p:cNvPr id="21" name="Shape 16"/>
          <p:cNvSpPr/>
          <p:nvPr/>
        </p:nvSpPr>
        <p:spPr>
          <a:xfrm>
            <a:off x="5309840" y="3847493"/>
            <a:ext cx="304800" cy="25400"/>
          </a:xfrm>
          <a:prstGeom prst="rect">
            <a:avLst/>
          </a:prstGeom>
          <a:solidFill>
            <a:srgbClr val="C8A24A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22" name="Text 17"/>
          <p:cNvSpPr/>
          <p:nvPr/>
        </p:nvSpPr>
        <p:spPr>
          <a:xfrm>
            <a:off x="5284440" y="4157403"/>
            <a:ext cx="1623070" cy="909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ts val="1740"/>
              </a:lnSpc>
              <a:buNone/>
            </a:pPr>
            <a:r>
              <a:rPr lang="en-US" sz="1200" dirty="0">
                <a:solidFill>
                  <a:srgbClr val="4A5A75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Defining and delivering what makes your organization worth joining and staying.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7247235" y="2057995"/>
            <a:ext cx="1985020" cy="3780830"/>
          </a:xfrm>
          <a:prstGeom prst="roundRect">
            <a:avLst>
              <a:gd name="adj" fmla="val 2399"/>
            </a:avLst>
          </a:prstGeom>
          <a:solidFill>
            <a:srgbClr val="FFFFFF"/>
          </a:solidFill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24" name="Shape 19"/>
          <p:cNvSpPr/>
          <p:nvPr/>
        </p:nvSpPr>
        <p:spPr>
          <a:xfrm>
            <a:off x="7453610" y="2264370"/>
            <a:ext cx="558800" cy="558800"/>
          </a:xfrm>
          <a:prstGeom prst="roundRect">
            <a:avLst>
              <a:gd name="adj" fmla="val 9091"/>
            </a:avLst>
          </a:prstGeom>
          <a:solidFill>
            <a:srgbClr val="0E1E39"/>
          </a:solidFill>
          <a:ln/>
        </p:spPr>
        <p:txBody>
          <a:bodyPr/>
          <a:lstStyle/>
          <a:p>
            <a:endParaRPr lang="en-SA"/>
          </a:p>
        </p:txBody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593310" y="2404070"/>
            <a:ext cx="279400" cy="279400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7453610" y="2953344"/>
            <a:ext cx="1623070" cy="5130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HR Policies &amp; Procedures</a:t>
            </a:r>
            <a:endParaRPr lang="en-US" sz="1600" dirty="0"/>
          </a:p>
        </p:txBody>
      </p:sp>
      <p:sp>
        <p:nvSpPr>
          <p:cNvPr id="27" name="Shape 21"/>
          <p:cNvSpPr/>
          <p:nvPr/>
        </p:nvSpPr>
        <p:spPr>
          <a:xfrm>
            <a:off x="7453610" y="3847493"/>
            <a:ext cx="304800" cy="25400"/>
          </a:xfrm>
          <a:prstGeom prst="rect">
            <a:avLst/>
          </a:prstGeom>
          <a:solidFill>
            <a:srgbClr val="C8A24A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28" name="Text 22"/>
          <p:cNvSpPr/>
          <p:nvPr/>
        </p:nvSpPr>
        <p:spPr>
          <a:xfrm>
            <a:off x="7453610" y="4157403"/>
            <a:ext cx="1623070" cy="688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>
              <a:lnSpc>
                <a:spcPts val="1740"/>
              </a:lnSpc>
              <a:buNone/>
            </a:pPr>
            <a:r>
              <a:rPr lang="en-US" sz="1200" dirty="0">
                <a:solidFill>
                  <a:srgbClr val="4A5A75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Documented, compliant and practical frameworks that people actually use.</a:t>
            </a:r>
            <a:endParaRPr lang="en-US" sz="1200" dirty="0"/>
          </a:p>
        </p:txBody>
      </p:sp>
      <p:sp>
        <p:nvSpPr>
          <p:cNvPr id="29" name="Shape 23"/>
          <p:cNvSpPr/>
          <p:nvPr/>
        </p:nvSpPr>
        <p:spPr>
          <a:xfrm>
            <a:off x="9391005" y="2057995"/>
            <a:ext cx="1985020" cy="3780830"/>
          </a:xfrm>
          <a:prstGeom prst="roundRect">
            <a:avLst>
              <a:gd name="adj" fmla="val 2399"/>
            </a:avLst>
          </a:prstGeom>
          <a:solidFill>
            <a:srgbClr val="FFFFFF"/>
          </a:solidFill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30" name="Shape 24"/>
          <p:cNvSpPr/>
          <p:nvPr/>
        </p:nvSpPr>
        <p:spPr>
          <a:xfrm>
            <a:off x="9597380" y="2264370"/>
            <a:ext cx="558800" cy="558800"/>
          </a:xfrm>
          <a:prstGeom prst="roundRect">
            <a:avLst>
              <a:gd name="adj" fmla="val 9091"/>
            </a:avLst>
          </a:prstGeom>
          <a:solidFill>
            <a:srgbClr val="0E1E39"/>
          </a:solidFill>
          <a:ln/>
        </p:spPr>
        <p:txBody>
          <a:bodyPr/>
          <a:lstStyle/>
          <a:p>
            <a:endParaRPr lang="en-SA"/>
          </a:p>
        </p:txBody>
      </p:sp>
      <p:pic>
        <p:nvPicPr>
          <p:cNvPr id="31" name="Image 4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9737080" y="2404070"/>
            <a:ext cx="279400" cy="279400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9597380" y="2953344"/>
            <a:ext cx="1623070" cy="5130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Organization Development</a:t>
            </a:r>
            <a:endParaRPr lang="en-US" sz="1600" dirty="0"/>
          </a:p>
        </p:txBody>
      </p:sp>
      <p:sp>
        <p:nvSpPr>
          <p:cNvPr id="33" name="Shape 26"/>
          <p:cNvSpPr/>
          <p:nvPr/>
        </p:nvSpPr>
        <p:spPr>
          <a:xfrm>
            <a:off x="9597380" y="3847493"/>
            <a:ext cx="304800" cy="25400"/>
          </a:xfrm>
          <a:prstGeom prst="rect">
            <a:avLst/>
          </a:prstGeom>
          <a:solidFill>
            <a:srgbClr val="C8A24A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34" name="Text 27"/>
          <p:cNvSpPr/>
          <p:nvPr/>
        </p:nvSpPr>
        <p:spPr>
          <a:xfrm>
            <a:off x="9597380" y="4157403"/>
            <a:ext cx="1623070" cy="688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ts val="1740"/>
              </a:lnSpc>
              <a:buNone/>
            </a:pPr>
            <a:r>
              <a:rPr lang="en-US" sz="1200" dirty="0">
                <a:solidFill>
                  <a:srgbClr val="4A5A75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Structures, job families and workforce plans built for scale.</a:t>
            </a:r>
            <a:endParaRPr lang="en-US" sz="1200" dirty="0"/>
          </a:p>
        </p:txBody>
      </p:sp>
      <p:pic>
        <p:nvPicPr>
          <p:cNvPr id="35" name="Image 5" descr="MBAMC logo"/>
          <p:cNvPicPr>
            <a:picLocks noChangeAspect="1"/>
          </p:cNvPicPr>
          <p:nvPr/>
        </p:nvPicPr>
        <p:blipFill>
          <a:blip r:embed="rId8"/>
          <a:srcRect l="-94" r="-94"/>
          <a:stretch/>
        </p:blipFill>
        <p:spPr>
          <a:xfrm>
            <a:off x="10198100" y="787400"/>
            <a:ext cx="1181100" cy="406400"/>
          </a:xfrm>
          <a:prstGeom prst="rect">
            <a:avLst/>
          </a:prstGeom>
        </p:spPr>
      </p:pic>
      <p:sp>
        <p:nvSpPr>
          <p:cNvPr id="36" name="Shape 28"/>
          <p:cNvSpPr/>
          <p:nvPr/>
        </p:nvSpPr>
        <p:spPr>
          <a:xfrm>
            <a:off x="812800" y="6123335"/>
            <a:ext cx="10566400" cy="0"/>
          </a:xfrm>
          <a:prstGeom prst="line">
            <a:avLst/>
          </a:prstGeom>
          <a:noFill/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37" name="Text 29"/>
          <p:cNvSpPr/>
          <p:nvPr/>
        </p:nvSpPr>
        <p:spPr>
          <a:xfrm>
            <a:off x="812800" y="6253510"/>
            <a:ext cx="3440558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4A5A75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MBAMC · Mohammed Bin Ayad Management Consulting</a:t>
            </a:r>
            <a:endParaRPr lang="en-US" sz="1200" dirty="0"/>
          </a:p>
        </p:txBody>
      </p:sp>
      <p:sp>
        <p:nvSpPr>
          <p:cNvPr id="38" name="Text 30"/>
          <p:cNvSpPr/>
          <p:nvPr/>
        </p:nvSpPr>
        <p:spPr>
          <a:xfrm>
            <a:off x="11234390" y="6253510"/>
            <a:ext cx="195610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24C8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05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9156700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kern="0" spc="200" dirty="0">
                <a:solidFill>
                  <a:srgbClr val="4472C4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TWELVE SERVICE LINES ACROSS THREE PRACTICE AREAS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1112490"/>
            <a:ext cx="9156700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Our Services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1661120"/>
            <a:ext cx="609600" cy="38100"/>
          </a:xfrm>
          <a:prstGeom prst="rect">
            <a:avLst/>
          </a:prstGeom>
          <a:solidFill>
            <a:srgbClr val="C8A24A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5" name="Shape 3"/>
          <p:cNvSpPr/>
          <p:nvPr/>
        </p:nvSpPr>
        <p:spPr>
          <a:xfrm>
            <a:off x="815975" y="2057995"/>
            <a:ext cx="3380284" cy="3780830"/>
          </a:xfrm>
          <a:prstGeom prst="roundRect">
            <a:avLst>
              <a:gd name="adj" fmla="val 1409"/>
            </a:avLst>
          </a:prstGeom>
          <a:solidFill>
            <a:srgbClr val="FFFFFF"/>
          </a:solidFill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6" name="Shape 4"/>
          <p:cNvSpPr/>
          <p:nvPr/>
        </p:nvSpPr>
        <p:spPr>
          <a:xfrm>
            <a:off x="1073150" y="2315170"/>
            <a:ext cx="558800" cy="558800"/>
          </a:xfrm>
          <a:prstGeom prst="roundRect">
            <a:avLst>
              <a:gd name="adj" fmla="val 9091"/>
            </a:avLst>
          </a:prstGeom>
          <a:solidFill>
            <a:srgbClr val="0E1E39"/>
          </a:solidFill>
          <a:ln/>
        </p:spPr>
        <p:txBody>
          <a:bodyPr/>
          <a:lstStyle/>
          <a:p>
            <a:endParaRPr lang="en-SA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12850" y="2454870"/>
            <a:ext cx="279400" cy="2794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784350" y="2465040"/>
            <a:ext cx="1262906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Total Rewards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1073150" y="3054945"/>
            <a:ext cx="2865934" cy="0"/>
          </a:xfrm>
          <a:prstGeom prst="line">
            <a:avLst/>
          </a:prstGeom>
          <a:noFill/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10" name="Shape 7"/>
          <p:cNvSpPr/>
          <p:nvPr/>
        </p:nvSpPr>
        <p:spPr>
          <a:xfrm>
            <a:off x="1073150" y="3348930"/>
            <a:ext cx="76200" cy="76200"/>
          </a:xfrm>
          <a:prstGeom prst="rect">
            <a:avLst/>
          </a:prstGeom>
          <a:solidFill>
            <a:srgbClr val="C8A24A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11" name="Text 8"/>
          <p:cNvSpPr/>
          <p:nvPr/>
        </p:nvSpPr>
        <p:spPr>
          <a:xfrm>
            <a:off x="1276350" y="3271490"/>
            <a:ext cx="1232148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Salary Structures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1073150" y="3719165"/>
            <a:ext cx="2865934" cy="0"/>
          </a:xfrm>
          <a:prstGeom prst="line">
            <a:avLst/>
          </a:prstGeom>
          <a:noFill/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13" name="Shape 10"/>
          <p:cNvSpPr/>
          <p:nvPr/>
        </p:nvSpPr>
        <p:spPr>
          <a:xfrm>
            <a:off x="1073150" y="4013150"/>
            <a:ext cx="76200" cy="76200"/>
          </a:xfrm>
          <a:prstGeom prst="rect">
            <a:avLst/>
          </a:prstGeom>
          <a:solidFill>
            <a:srgbClr val="C8A24A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14" name="Text 11"/>
          <p:cNvSpPr/>
          <p:nvPr/>
        </p:nvSpPr>
        <p:spPr>
          <a:xfrm>
            <a:off x="1276350" y="3935710"/>
            <a:ext cx="843111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Allowances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1073150" y="4383385"/>
            <a:ext cx="2865934" cy="0"/>
          </a:xfrm>
          <a:prstGeom prst="line">
            <a:avLst/>
          </a:prstGeom>
          <a:noFill/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16" name="Shape 13"/>
          <p:cNvSpPr/>
          <p:nvPr/>
        </p:nvSpPr>
        <p:spPr>
          <a:xfrm>
            <a:off x="1073150" y="4677370"/>
            <a:ext cx="76200" cy="76200"/>
          </a:xfrm>
          <a:prstGeom prst="rect">
            <a:avLst/>
          </a:prstGeom>
          <a:solidFill>
            <a:srgbClr val="C8A24A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17" name="Text 14"/>
          <p:cNvSpPr/>
          <p:nvPr/>
        </p:nvSpPr>
        <p:spPr>
          <a:xfrm>
            <a:off x="1276350" y="4599930"/>
            <a:ext cx="2404196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Commission &amp; Incentive Schemes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1073150" y="5047605"/>
            <a:ext cx="2865934" cy="0"/>
          </a:xfrm>
          <a:prstGeom prst="line">
            <a:avLst/>
          </a:prstGeom>
          <a:noFill/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19" name="Shape 16"/>
          <p:cNvSpPr/>
          <p:nvPr/>
        </p:nvSpPr>
        <p:spPr>
          <a:xfrm>
            <a:off x="1073150" y="5341590"/>
            <a:ext cx="76200" cy="76200"/>
          </a:xfrm>
          <a:prstGeom prst="rect">
            <a:avLst/>
          </a:prstGeom>
          <a:solidFill>
            <a:srgbClr val="C8A24A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20" name="Text 17"/>
          <p:cNvSpPr/>
          <p:nvPr/>
        </p:nvSpPr>
        <p:spPr>
          <a:xfrm>
            <a:off x="1276350" y="5264150"/>
            <a:ext cx="1351955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Employee Benefits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4405809" y="2057995"/>
            <a:ext cx="3380333" cy="3780830"/>
          </a:xfrm>
          <a:prstGeom prst="roundRect">
            <a:avLst>
              <a:gd name="adj" fmla="val 1409"/>
            </a:avLst>
          </a:prstGeom>
          <a:solidFill>
            <a:srgbClr val="FFFFFF"/>
          </a:solidFill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22" name="Shape 19"/>
          <p:cNvSpPr/>
          <p:nvPr/>
        </p:nvSpPr>
        <p:spPr>
          <a:xfrm>
            <a:off x="4662984" y="2315170"/>
            <a:ext cx="558800" cy="558800"/>
          </a:xfrm>
          <a:prstGeom prst="roundRect">
            <a:avLst>
              <a:gd name="adj" fmla="val 9091"/>
            </a:avLst>
          </a:prstGeom>
          <a:solidFill>
            <a:srgbClr val="0E1E39"/>
          </a:solidFill>
          <a:ln/>
        </p:spPr>
        <p:txBody>
          <a:bodyPr/>
          <a:lstStyle/>
          <a:p>
            <a:endParaRPr lang="en-SA"/>
          </a:p>
        </p:txBody>
      </p:sp>
      <p:pic>
        <p:nvPicPr>
          <p:cNvPr id="23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802684" y="2454870"/>
            <a:ext cx="279400" cy="279400"/>
          </a:xfrm>
          <a:prstGeom prst="rect">
            <a:avLst/>
          </a:prstGeom>
        </p:spPr>
      </p:pic>
      <p:sp>
        <p:nvSpPr>
          <p:cNvPr id="24" name="Text 20"/>
          <p:cNvSpPr/>
          <p:nvPr/>
        </p:nvSpPr>
        <p:spPr>
          <a:xfrm>
            <a:off x="5374184" y="2335510"/>
            <a:ext cx="2219427" cy="54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Performance &amp; Organization</a:t>
            </a:r>
            <a:endParaRPr lang="en-US" sz="1700" dirty="0"/>
          </a:p>
        </p:txBody>
      </p:sp>
      <p:sp>
        <p:nvSpPr>
          <p:cNvPr id="25" name="Shape 21"/>
          <p:cNvSpPr/>
          <p:nvPr/>
        </p:nvSpPr>
        <p:spPr>
          <a:xfrm>
            <a:off x="4662984" y="3054945"/>
            <a:ext cx="2865983" cy="0"/>
          </a:xfrm>
          <a:prstGeom prst="line">
            <a:avLst/>
          </a:prstGeom>
          <a:noFill/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26" name="Shape 22"/>
          <p:cNvSpPr/>
          <p:nvPr/>
        </p:nvSpPr>
        <p:spPr>
          <a:xfrm>
            <a:off x="4662984" y="3348930"/>
            <a:ext cx="76200" cy="76200"/>
          </a:xfrm>
          <a:prstGeom prst="rect">
            <a:avLst/>
          </a:prstGeom>
          <a:solidFill>
            <a:srgbClr val="C8A24A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27" name="Text 23"/>
          <p:cNvSpPr/>
          <p:nvPr/>
        </p:nvSpPr>
        <p:spPr>
          <a:xfrm>
            <a:off x="4866184" y="3271490"/>
            <a:ext cx="2666276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Employee Performance Management</a:t>
            </a:r>
            <a:endParaRPr lang="en-US" sz="1400" dirty="0"/>
          </a:p>
        </p:txBody>
      </p:sp>
      <p:sp>
        <p:nvSpPr>
          <p:cNvPr id="28" name="Shape 24"/>
          <p:cNvSpPr/>
          <p:nvPr/>
        </p:nvSpPr>
        <p:spPr>
          <a:xfrm>
            <a:off x="4662984" y="3719165"/>
            <a:ext cx="2865983" cy="0"/>
          </a:xfrm>
          <a:prstGeom prst="line">
            <a:avLst/>
          </a:prstGeom>
          <a:noFill/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29" name="Shape 25"/>
          <p:cNvSpPr/>
          <p:nvPr/>
        </p:nvSpPr>
        <p:spPr>
          <a:xfrm>
            <a:off x="4662984" y="4013150"/>
            <a:ext cx="76200" cy="76200"/>
          </a:xfrm>
          <a:prstGeom prst="rect">
            <a:avLst/>
          </a:prstGeom>
          <a:solidFill>
            <a:srgbClr val="C8A24A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30" name="Text 26"/>
          <p:cNvSpPr/>
          <p:nvPr/>
        </p:nvSpPr>
        <p:spPr>
          <a:xfrm>
            <a:off x="4866184" y="3935710"/>
            <a:ext cx="1186954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Job Descriptions</a:t>
            </a:r>
            <a:endParaRPr lang="en-US" sz="1400" dirty="0"/>
          </a:p>
        </p:txBody>
      </p:sp>
      <p:sp>
        <p:nvSpPr>
          <p:cNvPr id="31" name="Shape 27"/>
          <p:cNvSpPr/>
          <p:nvPr/>
        </p:nvSpPr>
        <p:spPr>
          <a:xfrm>
            <a:off x="4662984" y="4383385"/>
            <a:ext cx="2865983" cy="0"/>
          </a:xfrm>
          <a:prstGeom prst="line">
            <a:avLst/>
          </a:prstGeom>
          <a:noFill/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32" name="Shape 28"/>
          <p:cNvSpPr/>
          <p:nvPr/>
        </p:nvSpPr>
        <p:spPr>
          <a:xfrm>
            <a:off x="4662984" y="4677370"/>
            <a:ext cx="76200" cy="76200"/>
          </a:xfrm>
          <a:prstGeom prst="rect">
            <a:avLst/>
          </a:prstGeom>
          <a:solidFill>
            <a:srgbClr val="C8A24A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33" name="Text 29"/>
          <p:cNvSpPr/>
          <p:nvPr/>
        </p:nvSpPr>
        <p:spPr>
          <a:xfrm>
            <a:off x="4866184" y="4599930"/>
            <a:ext cx="1715939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Organization Structures</a:t>
            </a:r>
            <a:endParaRPr lang="en-US" sz="1400" dirty="0"/>
          </a:p>
        </p:txBody>
      </p:sp>
      <p:sp>
        <p:nvSpPr>
          <p:cNvPr id="34" name="Shape 30"/>
          <p:cNvSpPr/>
          <p:nvPr/>
        </p:nvSpPr>
        <p:spPr>
          <a:xfrm>
            <a:off x="4662984" y="5047605"/>
            <a:ext cx="2865983" cy="0"/>
          </a:xfrm>
          <a:prstGeom prst="line">
            <a:avLst/>
          </a:prstGeom>
          <a:noFill/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35" name="Shape 31"/>
          <p:cNvSpPr/>
          <p:nvPr/>
        </p:nvSpPr>
        <p:spPr>
          <a:xfrm>
            <a:off x="4662984" y="5341590"/>
            <a:ext cx="76200" cy="76200"/>
          </a:xfrm>
          <a:prstGeom prst="rect">
            <a:avLst/>
          </a:prstGeom>
          <a:solidFill>
            <a:srgbClr val="C8A24A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36" name="Text 32"/>
          <p:cNvSpPr/>
          <p:nvPr/>
        </p:nvSpPr>
        <p:spPr>
          <a:xfrm>
            <a:off x="4866184" y="5264150"/>
            <a:ext cx="144016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Workforce Planning</a:t>
            </a:r>
            <a:endParaRPr lang="en-US" sz="1400" dirty="0"/>
          </a:p>
        </p:txBody>
      </p:sp>
      <p:sp>
        <p:nvSpPr>
          <p:cNvPr id="37" name="Shape 33"/>
          <p:cNvSpPr/>
          <p:nvPr/>
        </p:nvSpPr>
        <p:spPr>
          <a:xfrm>
            <a:off x="7995692" y="2057995"/>
            <a:ext cx="3380333" cy="3780830"/>
          </a:xfrm>
          <a:prstGeom prst="roundRect">
            <a:avLst>
              <a:gd name="adj" fmla="val 1409"/>
            </a:avLst>
          </a:prstGeom>
          <a:solidFill>
            <a:srgbClr val="FFFFFF"/>
          </a:solidFill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38" name="Shape 34"/>
          <p:cNvSpPr/>
          <p:nvPr/>
        </p:nvSpPr>
        <p:spPr>
          <a:xfrm>
            <a:off x="8252867" y="2315170"/>
            <a:ext cx="558800" cy="558800"/>
          </a:xfrm>
          <a:prstGeom prst="roundRect">
            <a:avLst>
              <a:gd name="adj" fmla="val 9091"/>
            </a:avLst>
          </a:prstGeom>
          <a:solidFill>
            <a:srgbClr val="0E1E39"/>
          </a:solidFill>
          <a:ln/>
        </p:spPr>
        <p:txBody>
          <a:bodyPr/>
          <a:lstStyle/>
          <a:p>
            <a:endParaRPr lang="en-SA"/>
          </a:p>
        </p:txBody>
      </p:sp>
      <p:pic>
        <p:nvPicPr>
          <p:cNvPr id="39" name="Image 2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392567" y="2454870"/>
            <a:ext cx="279400" cy="279400"/>
          </a:xfrm>
          <a:prstGeom prst="rect">
            <a:avLst/>
          </a:prstGeom>
        </p:spPr>
      </p:pic>
      <p:sp>
        <p:nvSpPr>
          <p:cNvPr id="40" name="Text 35"/>
          <p:cNvSpPr/>
          <p:nvPr/>
        </p:nvSpPr>
        <p:spPr>
          <a:xfrm>
            <a:off x="8964067" y="2465040"/>
            <a:ext cx="1435398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HR Foundations</a:t>
            </a:r>
            <a:endParaRPr lang="en-US" sz="1700" dirty="0"/>
          </a:p>
        </p:txBody>
      </p:sp>
      <p:sp>
        <p:nvSpPr>
          <p:cNvPr id="41" name="Shape 36"/>
          <p:cNvSpPr/>
          <p:nvPr/>
        </p:nvSpPr>
        <p:spPr>
          <a:xfrm>
            <a:off x="8252867" y="3054945"/>
            <a:ext cx="2865983" cy="0"/>
          </a:xfrm>
          <a:prstGeom prst="line">
            <a:avLst/>
          </a:prstGeom>
          <a:noFill/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42" name="Shape 37"/>
          <p:cNvSpPr/>
          <p:nvPr/>
        </p:nvSpPr>
        <p:spPr>
          <a:xfrm>
            <a:off x="8252867" y="3348930"/>
            <a:ext cx="76200" cy="76200"/>
          </a:xfrm>
          <a:prstGeom prst="rect">
            <a:avLst/>
          </a:prstGeom>
          <a:solidFill>
            <a:srgbClr val="C8A24A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43" name="Text 38"/>
          <p:cNvSpPr/>
          <p:nvPr/>
        </p:nvSpPr>
        <p:spPr>
          <a:xfrm>
            <a:off x="8456067" y="3271490"/>
            <a:ext cx="1796594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HR Policies &amp; Procedures</a:t>
            </a:r>
            <a:endParaRPr lang="en-US" sz="1400" dirty="0"/>
          </a:p>
        </p:txBody>
      </p:sp>
      <p:sp>
        <p:nvSpPr>
          <p:cNvPr id="44" name="Shape 39"/>
          <p:cNvSpPr/>
          <p:nvPr/>
        </p:nvSpPr>
        <p:spPr>
          <a:xfrm>
            <a:off x="8252867" y="3719165"/>
            <a:ext cx="2865983" cy="0"/>
          </a:xfrm>
          <a:prstGeom prst="line">
            <a:avLst/>
          </a:prstGeom>
          <a:noFill/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45" name="Shape 40"/>
          <p:cNvSpPr/>
          <p:nvPr/>
        </p:nvSpPr>
        <p:spPr>
          <a:xfrm>
            <a:off x="8252867" y="4013150"/>
            <a:ext cx="76200" cy="76200"/>
          </a:xfrm>
          <a:prstGeom prst="rect">
            <a:avLst/>
          </a:prstGeom>
          <a:solidFill>
            <a:srgbClr val="C8A24A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46" name="Text 41"/>
          <p:cNvSpPr/>
          <p:nvPr/>
        </p:nvSpPr>
        <p:spPr>
          <a:xfrm>
            <a:off x="8456067" y="3935710"/>
            <a:ext cx="207017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Establishing the HR Function</a:t>
            </a:r>
            <a:endParaRPr lang="en-US" sz="1400" dirty="0"/>
          </a:p>
        </p:txBody>
      </p:sp>
      <p:sp>
        <p:nvSpPr>
          <p:cNvPr id="47" name="Shape 42"/>
          <p:cNvSpPr/>
          <p:nvPr/>
        </p:nvSpPr>
        <p:spPr>
          <a:xfrm>
            <a:off x="8252867" y="4383385"/>
            <a:ext cx="2865983" cy="0"/>
          </a:xfrm>
          <a:prstGeom prst="line">
            <a:avLst/>
          </a:prstGeom>
          <a:noFill/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48" name="Shape 43"/>
          <p:cNvSpPr/>
          <p:nvPr/>
        </p:nvSpPr>
        <p:spPr>
          <a:xfrm>
            <a:off x="8252867" y="4677370"/>
            <a:ext cx="76200" cy="76200"/>
          </a:xfrm>
          <a:prstGeom prst="rect">
            <a:avLst/>
          </a:prstGeom>
          <a:solidFill>
            <a:srgbClr val="C8A24A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49" name="Text 44"/>
          <p:cNvSpPr/>
          <p:nvPr/>
        </p:nvSpPr>
        <p:spPr>
          <a:xfrm>
            <a:off x="8456067" y="4599930"/>
            <a:ext cx="1617613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Coaching &amp; Mentoring</a:t>
            </a:r>
            <a:endParaRPr lang="en-US" sz="1400" dirty="0"/>
          </a:p>
        </p:txBody>
      </p:sp>
      <p:sp>
        <p:nvSpPr>
          <p:cNvPr id="50" name="Shape 45"/>
          <p:cNvSpPr/>
          <p:nvPr/>
        </p:nvSpPr>
        <p:spPr>
          <a:xfrm>
            <a:off x="8252867" y="5047605"/>
            <a:ext cx="2865983" cy="0"/>
          </a:xfrm>
          <a:prstGeom prst="line">
            <a:avLst/>
          </a:prstGeom>
          <a:noFill/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51" name="Shape 46"/>
          <p:cNvSpPr/>
          <p:nvPr/>
        </p:nvSpPr>
        <p:spPr>
          <a:xfrm>
            <a:off x="8252867" y="5341590"/>
            <a:ext cx="76200" cy="76200"/>
          </a:xfrm>
          <a:prstGeom prst="rect">
            <a:avLst/>
          </a:prstGeom>
          <a:solidFill>
            <a:srgbClr val="C8A24A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52" name="Text 47"/>
          <p:cNvSpPr/>
          <p:nvPr/>
        </p:nvSpPr>
        <p:spPr>
          <a:xfrm>
            <a:off x="8456067" y="5264150"/>
            <a:ext cx="1940689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HR Advisory for Leadership</a:t>
            </a:r>
            <a:endParaRPr lang="en-US" sz="1400" dirty="0"/>
          </a:p>
        </p:txBody>
      </p:sp>
      <p:pic>
        <p:nvPicPr>
          <p:cNvPr id="53" name="Image 3" descr="MBAMC logo"/>
          <p:cNvPicPr>
            <a:picLocks noChangeAspect="1"/>
          </p:cNvPicPr>
          <p:nvPr/>
        </p:nvPicPr>
        <p:blipFill>
          <a:blip r:embed="rId6"/>
          <a:srcRect l="-94" r="-94"/>
          <a:stretch/>
        </p:blipFill>
        <p:spPr>
          <a:xfrm>
            <a:off x="10198100" y="787400"/>
            <a:ext cx="1181100" cy="406400"/>
          </a:xfrm>
          <a:prstGeom prst="rect">
            <a:avLst/>
          </a:prstGeom>
        </p:spPr>
      </p:pic>
      <p:sp>
        <p:nvSpPr>
          <p:cNvPr id="54" name="Shape 48"/>
          <p:cNvSpPr/>
          <p:nvPr/>
        </p:nvSpPr>
        <p:spPr>
          <a:xfrm>
            <a:off x="812800" y="6123335"/>
            <a:ext cx="10566400" cy="0"/>
          </a:xfrm>
          <a:prstGeom prst="line">
            <a:avLst/>
          </a:prstGeom>
          <a:noFill/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55" name="Text 49"/>
          <p:cNvSpPr/>
          <p:nvPr/>
        </p:nvSpPr>
        <p:spPr>
          <a:xfrm>
            <a:off x="812800" y="6253510"/>
            <a:ext cx="3440558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4A5A75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MBAMC · Mohammed Bin Ayad Management Consulting</a:t>
            </a:r>
            <a:endParaRPr lang="en-US" sz="1200" dirty="0"/>
          </a:p>
        </p:txBody>
      </p:sp>
      <p:sp>
        <p:nvSpPr>
          <p:cNvPr id="56" name="Text 50"/>
          <p:cNvSpPr/>
          <p:nvPr/>
        </p:nvSpPr>
        <p:spPr>
          <a:xfrm>
            <a:off x="11234390" y="6253510"/>
            <a:ext cx="195610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24C8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06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9156700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kern="0" spc="200" dirty="0">
                <a:solidFill>
                  <a:srgbClr val="4472C4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WHAT SETS THE PRACTICE APART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1112490"/>
            <a:ext cx="9156700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Why MBAMC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1661120"/>
            <a:ext cx="609600" cy="38100"/>
          </a:xfrm>
          <a:prstGeom prst="rect">
            <a:avLst/>
          </a:prstGeom>
          <a:solidFill>
            <a:srgbClr val="C8A24A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5" name="Shape 3"/>
          <p:cNvSpPr/>
          <p:nvPr/>
        </p:nvSpPr>
        <p:spPr>
          <a:xfrm>
            <a:off x="815975" y="2057995"/>
            <a:ext cx="5175250" cy="178564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6" name="Shape 4"/>
          <p:cNvSpPr/>
          <p:nvPr/>
        </p:nvSpPr>
        <p:spPr>
          <a:xfrm>
            <a:off x="1073150" y="2671415"/>
            <a:ext cx="558800" cy="558800"/>
          </a:xfrm>
          <a:prstGeom prst="roundRect">
            <a:avLst>
              <a:gd name="adj" fmla="val 9091"/>
            </a:avLst>
          </a:prstGeom>
          <a:solidFill>
            <a:srgbClr val="0E1E39"/>
          </a:solidFill>
          <a:ln/>
        </p:spPr>
        <p:txBody>
          <a:bodyPr/>
          <a:lstStyle/>
          <a:p>
            <a:endParaRPr lang="en-SA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12850" y="2811115"/>
            <a:ext cx="279400" cy="2794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835150" y="2436465"/>
            <a:ext cx="4015867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Practitioner-led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1835150" y="2771725"/>
            <a:ext cx="4015867" cy="7187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4A5A75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Advice from someone who has built salary structures, appraisal cycles and HR functions in-house — and lived with the results.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200775" y="2057995"/>
            <a:ext cx="5175250" cy="178564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11" name="Shape 8"/>
          <p:cNvSpPr/>
          <p:nvPr/>
        </p:nvSpPr>
        <p:spPr>
          <a:xfrm>
            <a:off x="6457950" y="2671415"/>
            <a:ext cx="558800" cy="558800"/>
          </a:xfrm>
          <a:prstGeom prst="roundRect">
            <a:avLst>
              <a:gd name="adj" fmla="val 9091"/>
            </a:avLst>
          </a:prstGeom>
          <a:solidFill>
            <a:srgbClr val="0E1E39"/>
          </a:solidFill>
          <a:ln/>
        </p:spPr>
        <p:txBody>
          <a:bodyPr/>
          <a:lstStyle/>
          <a:p>
            <a:endParaRPr lang="en-SA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597650" y="2811115"/>
            <a:ext cx="279400" cy="27940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219950" y="2552055"/>
            <a:ext cx="4015867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Globally certified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7219950" y="2887315"/>
            <a:ext cx="4015867" cy="487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4A5A75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GRP from WorldatWork and CIPD-certified, applying international reward and people standards to local realities.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815975" y="4053185"/>
            <a:ext cx="5175250" cy="178564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16" name="Shape 12"/>
          <p:cNvSpPr/>
          <p:nvPr/>
        </p:nvSpPr>
        <p:spPr>
          <a:xfrm>
            <a:off x="1073150" y="4666605"/>
            <a:ext cx="558800" cy="558800"/>
          </a:xfrm>
          <a:prstGeom prst="roundRect">
            <a:avLst>
              <a:gd name="adj" fmla="val 9091"/>
            </a:avLst>
          </a:prstGeom>
          <a:solidFill>
            <a:srgbClr val="0E1E39"/>
          </a:solidFill>
          <a:ln/>
        </p:spPr>
        <p:txBody>
          <a:bodyPr/>
          <a:lstStyle/>
          <a:p>
            <a:endParaRPr lang="en-SA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212850" y="4806305"/>
            <a:ext cx="279400" cy="27940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835150" y="4547245"/>
            <a:ext cx="4015867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Academically grounded</a:t>
            </a:r>
            <a:endParaRPr lang="en-US" sz="1700" dirty="0"/>
          </a:p>
        </p:txBody>
      </p:sp>
      <p:sp>
        <p:nvSpPr>
          <p:cNvPr id="19" name="Text 14"/>
          <p:cNvSpPr/>
          <p:nvPr/>
        </p:nvSpPr>
        <p:spPr>
          <a:xfrm>
            <a:off x="1835150" y="4882505"/>
            <a:ext cx="4015867" cy="487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4A5A75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A Master's in HR Management from KFUPM (GPA 3.79) underpins every framework with rigour, not just experience.</a:t>
            </a:r>
            <a:endParaRPr lang="en-US" sz="1300" dirty="0"/>
          </a:p>
        </p:txBody>
      </p:sp>
      <p:sp>
        <p:nvSpPr>
          <p:cNvPr id="20" name="Shape 15"/>
          <p:cNvSpPr/>
          <p:nvPr/>
        </p:nvSpPr>
        <p:spPr>
          <a:xfrm>
            <a:off x="6200775" y="4053185"/>
            <a:ext cx="5175250" cy="178564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21" name="Shape 16"/>
          <p:cNvSpPr/>
          <p:nvPr/>
        </p:nvSpPr>
        <p:spPr>
          <a:xfrm>
            <a:off x="6457950" y="4666605"/>
            <a:ext cx="558800" cy="558800"/>
          </a:xfrm>
          <a:prstGeom prst="roundRect">
            <a:avLst>
              <a:gd name="adj" fmla="val 9091"/>
            </a:avLst>
          </a:prstGeom>
          <a:solidFill>
            <a:srgbClr val="0E1E39"/>
          </a:solidFill>
          <a:ln/>
        </p:spPr>
        <p:txBody>
          <a:bodyPr/>
          <a:lstStyle/>
          <a:p>
            <a:endParaRPr lang="en-SA"/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597650" y="4806305"/>
            <a:ext cx="279400" cy="27940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7219950" y="4547245"/>
            <a:ext cx="4015867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Saudi market depth</a:t>
            </a:r>
            <a:endParaRPr lang="en-US" sz="1700" dirty="0"/>
          </a:p>
        </p:txBody>
      </p:sp>
      <p:sp>
        <p:nvSpPr>
          <p:cNvPr id="24" name="Text 18"/>
          <p:cNvSpPr/>
          <p:nvPr/>
        </p:nvSpPr>
        <p:spPr>
          <a:xfrm>
            <a:off x="7219950" y="4882505"/>
            <a:ext cx="4015867" cy="487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4A5A75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Over a decade across STC, Rezayat Group and Wala Plus — telecom, industrial and tech, all in the Kingdom.</a:t>
            </a:r>
            <a:endParaRPr lang="en-US" sz="1300" dirty="0"/>
          </a:p>
        </p:txBody>
      </p:sp>
      <p:pic>
        <p:nvPicPr>
          <p:cNvPr id="25" name="Image 4" descr="MBAMC logo"/>
          <p:cNvPicPr>
            <a:picLocks noChangeAspect="1"/>
          </p:cNvPicPr>
          <p:nvPr/>
        </p:nvPicPr>
        <p:blipFill>
          <a:blip r:embed="rId7"/>
          <a:srcRect l="-94" r="-94"/>
          <a:stretch/>
        </p:blipFill>
        <p:spPr>
          <a:xfrm>
            <a:off x="10198100" y="787400"/>
            <a:ext cx="1181100" cy="406400"/>
          </a:xfrm>
          <a:prstGeom prst="rect">
            <a:avLst/>
          </a:prstGeom>
        </p:spPr>
      </p:pic>
      <p:sp>
        <p:nvSpPr>
          <p:cNvPr id="26" name="Shape 19"/>
          <p:cNvSpPr/>
          <p:nvPr/>
        </p:nvSpPr>
        <p:spPr>
          <a:xfrm>
            <a:off x="812800" y="6123335"/>
            <a:ext cx="10566400" cy="0"/>
          </a:xfrm>
          <a:prstGeom prst="line">
            <a:avLst/>
          </a:prstGeom>
          <a:noFill/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27" name="Text 20"/>
          <p:cNvSpPr/>
          <p:nvPr/>
        </p:nvSpPr>
        <p:spPr>
          <a:xfrm>
            <a:off x="812800" y="6253510"/>
            <a:ext cx="3440558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4A5A75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MBAMC · Mohammed Bin Ayad Management Consulting</a:t>
            </a:r>
            <a:endParaRPr lang="en-US" sz="1200" dirty="0"/>
          </a:p>
        </p:txBody>
      </p:sp>
      <p:sp>
        <p:nvSpPr>
          <p:cNvPr id="28" name="Text 21"/>
          <p:cNvSpPr/>
          <p:nvPr/>
        </p:nvSpPr>
        <p:spPr>
          <a:xfrm>
            <a:off x="11234390" y="6253510"/>
            <a:ext cx="195610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24C8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07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9156700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kern="0" spc="200" dirty="0">
                <a:solidFill>
                  <a:srgbClr val="4472C4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ENGAGEMENT APPROACH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1112490"/>
            <a:ext cx="9156700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How We Work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1661120"/>
            <a:ext cx="609600" cy="38100"/>
          </a:xfrm>
          <a:prstGeom prst="rect">
            <a:avLst/>
          </a:prstGeom>
          <a:solidFill>
            <a:srgbClr val="C8A24A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5" name="Shape 3"/>
          <p:cNvSpPr/>
          <p:nvPr/>
        </p:nvSpPr>
        <p:spPr>
          <a:xfrm>
            <a:off x="815975" y="2057995"/>
            <a:ext cx="2292350" cy="3780830"/>
          </a:xfrm>
          <a:prstGeom prst="roundRect">
            <a:avLst>
              <a:gd name="adj" fmla="val 2078"/>
            </a:avLst>
          </a:prstGeom>
          <a:solidFill>
            <a:srgbClr val="FFFFFF"/>
          </a:solidFill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6" name="Text 4"/>
          <p:cNvSpPr/>
          <p:nvPr/>
        </p:nvSpPr>
        <p:spPr>
          <a:xfrm>
            <a:off x="1047750" y="2317700"/>
            <a:ext cx="485180" cy="528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dirty="0">
                <a:solidFill>
                  <a:srgbClr val="224C8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01</a:t>
            </a:r>
            <a:endParaRPr lang="en-US" sz="3600" dirty="0"/>
          </a:p>
        </p:txBody>
      </p:sp>
      <p:sp>
        <p:nvSpPr>
          <p:cNvPr id="7" name="Shape 5"/>
          <p:cNvSpPr/>
          <p:nvPr/>
        </p:nvSpPr>
        <p:spPr>
          <a:xfrm>
            <a:off x="2317750" y="2289770"/>
            <a:ext cx="558800" cy="558800"/>
          </a:xfrm>
          <a:prstGeom prst="roundRect">
            <a:avLst>
              <a:gd name="adj" fmla="val 9091"/>
            </a:avLst>
          </a:prstGeom>
          <a:solidFill>
            <a:srgbClr val="0E1E39"/>
          </a:solidFill>
          <a:ln/>
        </p:spPr>
        <p:txBody>
          <a:bodyPr/>
          <a:lstStyle/>
          <a:p>
            <a:endParaRPr lang="en-SA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457450" y="2429470"/>
            <a:ext cx="279400" cy="27940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47750" y="3814290"/>
            <a:ext cx="1883664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Diagnose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1047750" y="4375249"/>
            <a:ext cx="304800" cy="25400"/>
          </a:xfrm>
          <a:prstGeom prst="rect">
            <a:avLst/>
          </a:prstGeom>
          <a:solidFill>
            <a:srgbClr val="C8A24A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11" name="Text 8"/>
          <p:cNvSpPr/>
          <p:nvPr/>
        </p:nvSpPr>
        <p:spPr>
          <a:xfrm>
            <a:off x="1047750" y="4502249"/>
            <a:ext cx="1883664" cy="11302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200" dirty="0">
                <a:solidFill>
                  <a:srgbClr val="4A5A75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Review current policies, structures and pay practices; interview leadership; benchmark against the market.</a:t>
            </a:r>
            <a:endParaRPr lang="en-US" sz="1200" dirty="0"/>
          </a:p>
        </p:txBody>
      </p:sp>
      <p:pic>
        <p:nvPicPr>
          <p:cNvPr id="12" name="Image 1" descr="arrow-right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213100" y="3872210"/>
            <a:ext cx="254000" cy="152400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3571875" y="2057995"/>
            <a:ext cx="2292350" cy="3780830"/>
          </a:xfrm>
          <a:prstGeom prst="roundRect">
            <a:avLst>
              <a:gd name="adj" fmla="val 2078"/>
            </a:avLst>
          </a:prstGeom>
          <a:solidFill>
            <a:srgbClr val="FFFFFF"/>
          </a:solidFill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14" name="Text 10"/>
          <p:cNvSpPr/>
          <p:nvPr/>
        </p:nvSpPr>
        <p:spPr>
          <a:xfrm>
            <a:off x="3803650" y="2317700"/>
            <a:ext cx="485180" cy="528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dirty="0">
                <a:solidFill>
                  <a:srgbClr val="224C8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02</a:t>
            </a:r>
            <a:endParaRPr lang="en-US" sz="3600" dirty="0"/>
          </a:p>
        </p:txBody>
      </p:sp>
      <p:sp>
        <p:nvSpPr>
          <p:cNvPr id="15" name="Shape 11"/>
          <p:cNvSpPr/>
          <p:nvPr/>
        </p:nvSpPr>
        <p:spPr>
          <a:xfrm>
            <a:off x="5073650" y="2289770"/>
            <a:ext cx="558800" cy="558800"/>
          </a:xfrm>
          <a:prstGeom prst="roundRect">
            <a:avLst>
              <a:gd name="adj" fmla="val 9091"/>
            </a:avLst>
          </a:prstGeom>
          <a:solidFill>
            <a:srgbClr val="0E1E39"/>
          </a:solidFill>
          <a:ln/>
        </p:spPr>
        <p:txBody>
          <a:bodyPr/>
          <a:lstStyle/>
          <a:p>
            <a:endParaRPr lang="en-SA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213350" y="2429470"/>
            <a:ext cx="279400" cy="27940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3803650" y="3814290"/>
            <a:ext cx="1883664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Design</a:t>
            </a:r>
            <a:endParaRPr lang="en-US" sz="1700" dirty="0"/>
          </a:p>
        </p:txBody>
      </p:sp>
      <p:sp>
        <p:nvSpPr>
          <p:cNvPr id="18" name="Shape 13"/>
          <p:cNvSpPr/>
          <p:nvPr/>
        </p:nvSpPr>
        <p:spPr>
          <a:xfrm>
            <a:off x="3803650" y="4375249"/>
            <a:ext cx="304800" cy="25400"/>
          </a:xfrm>
          <a:prstGeom prst="rect">
            <a:avLst/>
          </a:prstGeom>
          <a:solidFill>
            <a:srgbClr val="C8A24A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19" name="Text 14"/>
          <p:cNvSpPr/>
          <p:nvPr/>
        </p:nvSpPr>
        <p:spPr>
          <a:xfrm>
            <a:off x="3803650" y="4502249"/>
            <a:ext cx="1883664" cy="909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200" dirty="0">
                <a:solidFill>
                  <a:srgbClr val="4A5A75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Build the framework — structures, schemes, policies or job families — sized to your budget and growth plan.</a:t>
            </a:r>
            <a:endParaRPr lang="en-US" sz="1200" dirty="0"/>
          </a:p>
        </p:txBody>
      </p:sp>
      <p:pic>
        <p:nvPicPr>
          <p:cNvPr id="20" name="Image 3" descr="arrow-right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969000" y="3872210"/>
            <a:ext cx="254000" cy="152400"/>
          </a:xfrm>
          <a:prstGeom prst="rect">
            <a:avLst/>
          </a:prstGeom>
        </p:spPr>
      </p:pic>
      <p:sp>
        <p:nvSpPr>
          <p:cNvPr id="21" name="Shape 15"/>
          <p:cNvSpPr/>
          <p:nvPr/>
        </p:nvSpPr>
        <p:spPr>
          <a:xfrm>
            <a:off x="6327775" y="2057995"/>
            <a:ext cx="2292350" cy="3780830"/>
          </a:xfrm>
          <a:prstGeom prst="roundRect">
            <a:avLst>
              <a:gd name="adj" fmla="val 2078"/>
            </a:avLst>
          </a:prstGeom>
          <a:solidFill>
            <a:srgbClr val="FFFFFF"/>
          </a:solidFill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22" name="Text 16"/>
          <p:cNvSpPr/>
          <p:nvPr/>
        </p:nvSpPr>
        <p:spPr>
          <a:xfrm>
            <a:off x="6559550" y="2317700"/>
            <a:ext cx="485180" cy="528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dirty="0">
                <a:solidFill>
                  <a:srgbClr val="224C8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03</a:t>
            </a:r>
            <a:endParaRPr lang="en-US" sz="3600" dirty="0"/>
          </a:p>
        </p:txBody>
      </p:sp>
      <p:sp>
        <p:nvSpPr>
          <p:cNvPr id="23" name="Shape 17"/>
          <p:cNvSpPr/>
          <p:nvPr/>
        </p:nvSpPr>
        <p:spPr>
          <a:xfrm>
            <a:off x="7829550" y="2289770"/>
            <a:ext cx="558800" cy="558800"/>
          </a:xfrm>
          <a:prstGeom prst="roundRect">
            <a:avLst>
              <a:gd name="adj" fmla="val 9091"/>
            </a:avLst>
          </a:prstGeom>
          <a:solidFill>
            <a:srgbClr val="0E1E39"/>
          </a:solidFill>
          <a:ln/>
        </p:spPr>
        <p:txBody>
          <a:bodyPr/>
          <a:lstStyle/>
          <a:p>
            <a:endParaRPr lang="en-SA"/>
          </a:p>
        </p:txBody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969250" y="2429470"/>
            <a:ext cx="279400" cy="279400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6559550" y="3814290"/>
            <a:ext cx="1883664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Deploy</a:t>
            </a:r>
            <a:endParaRPr lang="en-US" sz="1700" dirty="0"/>
          </a:p>
        </p:txBody>
      </p:sp>
      <p:sp>
        <p:nvSpPr>
          <p:cNvPr id="26" name="Shape 19"/>
          <p:cNvSpPr/>
          <p:nvPr/>
        </p:nvSpPr>
        <p:spPr>
          <a:xfrm>
            <a:off x="6559550" y="4375249"/>
            <a:ext cx="304800" cy="25400"/>
          </a:xfrm>
          <a:prstGeom prst="rect">
            <a:avLst/>
          </a:prstGeom>
          <a:solidFill>
            <a:srgbClr val="C8A24A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27" name="Text 20"/>
          <p:cNvSpPr/>
          <p:nvPr/>
        </p:nvSpPr>
        <p:spPr>
          <a:xfrm>
            <a:off x="6559550" y="4502249"/>
            <a:ext cx="1883664" cy="909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200" dirty="0">
                <a:solidFill>
                  <a:srgbClr val="4A5A75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Implement with leadership, line managers and HR; configure systems and communicate change.</a:t>
            </a:r>
            <a:endParaRPr lang="en-US" sz="1200" dirty="0"/>
          </a:p>
        </p:txBody>
      </p:sp>
      <p:pic>
        <p:nvPicPr>
          <p:cNvPr id="28" name="Image 5" descr="arrow-right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724900" y="3872210"/>
            <a:ext cx="254000" cy="152400"/>
          </a:xfrm>
          <a:prstGeom prst="rect">
            <a:avLst/>
          </a:prstGeom>
        </p:spPr>
      </p:pic>
      <p:sp>
        <p:nvSpPr>
          <p:cNvPr id="29" name="Shape 21"/>
          <p:cNvSpPr/>
          <p:nvPr/>
        </p:nvSpPr>
        <p:spPr>
          <a:xfrm>
            <a:off x="9083675" y="2057995"/>
            <a:ext cx="2292350" cy="3780830"/>
          </a:xfrm>
          <a:prstGeom prst="roundRect">
            <a:avLst>
              <a:gd name="adj" fmla="val 2078"/>
            </a:avLst>
          </a:prstGeom>
          <a:solidFill>
            <a:srgbClr val="FFFFFF"/>
          </a:solidFill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30" name="Text 22"/>
          <p:cNvSpPr/>
          <p:nvPr/>
        </p:nvSpPr>
        <p:spPr>
          <a:xfrm>
            <a:off x="9315450" y="2317700"/>
            <a:ext cx="485180" cy="528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dirty="0">
                <a:solidFill>
                  <a:srgbClr val="224C8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04</a:t>
            </a:r>
            <a:endParaRPr lang="en-US" sz="3600" dirty="0"/>
          </a:p>
        </p:txBody>
      </p:sp>
      <p:sp>
        <p:nvSpPr>
          <p:cNvPr id="31" name="Shape 23"/>
          <p:cNvSpPr/>
          <p:nvPr/>
        </p:nvSpPr>
        <p:spPr>
          <a:xfrm>
            <a:off x="10585450" y="2289770"/>
            <a:ext cx="558800" cy="558800"/>
          </a:xfrm>
          <a:prstGeom prst="roundRect">
            <a:avLst>
              <a:gd name="adj" fmla="val 9091"/>
            </a:avLst>
          </a:prstGeom>
          <a:solidFill>
            <a:srgbClr val="0E1E39"/>
          </a:solidFill>
          <a:ln/>
        </p:spPr>
        <p:txBody>
          <a:bodyPr/>
          <a:lstStyle/>
          <a:p>
            <a:endParaRPr lang="en-SA"/>
          </a:p>
        </p:txBody>
      </p:sp>
      <p:pic>
        <p:nvPicPr>
          <p:cNvPr id="32" name="Image 6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0725150" y="2429470"/>
            <a:ext cx="279400" cy="279400"/>
          </a:xfrm>
          <a:prstGeom prst="rect">
            <a:avLst/>
          </a:prstGeom>
        </p:spPr>
      </p:pic>
      <p:sp>
        <p:nvSpPr>
          <p:cNvPr id="33" name="Text 24"/>
          <p:cNvSpPr/>
          <p:nvPr/>
        </p:nvSpPr>
        <p:spPr>
          <a:xfrm>
            <a:off x="9315450" y="3814290"/>
            <a:ext cx="1883664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Sustain</a:t>
            </a:r>
            <a:endParaRPr lang="en-US" sz="1700" dirty="0"/>
          </a:p>
        </p:txBody>
      </p:sp>
      <p:sp>
        <p:nvSpPr>
          <p:cNvPr id="34" name="Shape 25"/>
          <p:cNvSpPr/>
          <p:nvPr/>
        </p:nvSpPr>
        <p:spPr>
          <a:xfrm>
            <a:off x="9315450" y="4375249"/>
            <a:ext cx="304800" cy="25400"/>
          </a:xfrm>
          <a:prstGeom prst="rect">
            <a:avLst/>
          </a:prstGeom>
          <a:solidFill>
            <a:srgbClr val="C8A24A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35" name="Text 26"/>
          <p:cNvSpPr/>
          <p:nvPr/>
        </p:nvSpPr>
        <p:spPr>
          <a:xfrm>
            <a:off x="9315450" y="4502249"/>
            <a:ext cx="1883664" cy="688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200" dirty="0">
                <a:solidFill>
                  <a:srgbClr val="4A5A75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Coach the HR team, hand over governance and review results against agreed KPIs.</a:t>
            </a:r>
            <a:endParaRPr lang="en-US" sz="1200" dirty="0"/>
          </a:p>
        </p:txBody>
      </p:sp>
      <p:pic>
        <p:nvPicPr>
          <p:cNvPr id="36" name="Image 7" descr="MBAMC logo"/>
          <p:cNvPicPr>
            <a:picLocks noChangeAspect="1"/>
          </p:cNvPicPr>
          <p:nvPr/>
        </p:nvPicPr>
        <p:blipFill>
          <a:blip r:embed="rId8"/>
          <a:srcRect l="-94" r="-94"/>
          <a:stretch/>
        </p:blipFill>
        <p:spPr>
          <a:xfrm>
            <a:off x="10198100" y="787400"/>
            <a:ext cx="1181100" cy="406400"/>
          </a:xfrm>
          <a:prstGeom prst="rect">
            <a:avLst/>
          </a:prstGeom>
        </p:spPr>
      </p:pic>
      <p:sp>
        <p:nvSpPr>
          <p:cNvPr id="37" name="Shape 27"/>
          <p:cNvSpPr/>
          <p:nvPr/>
        </p:nvSpPr>
        <p:spPr>
          <a:xfrm>
            <a:off x="812800" y="6123335"/>
            <a:ext cx="10566400" cy="0"/>
          </a:xfrm>
          <a:prstGeom prst="line">
            <a:avLst/>
          </a:prstGeom>
          <a:noFill/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38" name="Text 28"/>
          <p:cNvSpPr/>
          <p:nvPr/>
        </p:nvSpPr>
        <p:spPr>
          <a:xfrm>
            <a:off x="812800" y="6253510"/>
            <a:ext cx="3440558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4A5A75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MBAMC · Mohammed Bin Ayad Management Consulting</a:t>
            </a:r>
            <a:endParaRPr lang="en-US" sz="1200" dirty="0"/>
          </a:p>
        </p:txBody>
      </p:sp>
      <p:sp>
        <p:nvSpPr>
          <p:cNvPr id="39" name="Text 29"/>
          <p:cNvSpPr/>
          <p:nvPr/>
        </p:nvSpPr>
        <p:spPr>
          <a:xfrm>
            <a:off x="11234390" y="6253510"/>
            <a:ext cx="195610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24C8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08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9156700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kern="0" spc="200" dirty="0">
                <a:solidFill>
                  <a:srgbClr val="4472C4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CERTIFICATIONS AND SPECIALIST TRAINING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1112490"/>
            <a:ext cx="9156700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Credentials &amp; Professional Development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1661120"/>
            <a:ext cx="609600" cy="38100"/>
          </a:xfrm>
          <a:prstGeom prst="rect">
            <a:avLst/>
          </a:prstGeom>
          <a:solidFill>
            <a:srgbClr val="C8A24A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5" name="Shape 3"/>
          <p:cNvSpPr/>
          <p:nvPr/>
        </p:nvSpPr>
        <p:spPr>
          <a:xfrm>
            <a:off x="812800" y="2133550"/>
            <a:ext cx="101600" cy="101600"/>
          </a:xfrm>
          <a:prstGeom prst="rect">
            <a:avLst/>
          </a:prstGeom>
          <a:solidFill>
            <a:srgbClr val="C8A24A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6" name="Text 4"/>
          <p:cNvSpPr/>
          <p:nvPr/>
        </p:nvSpPr>
        <p:spPr>
          <a:xfrm>
            <a:off x="1041400" y="2054820"/>
            <a:ext cx="916781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Education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815975" y="2444055"/>
            <a:ext cx="3295650" cy="1630710"/>
          </a:xfrm>
          <a:prstGeom prst="roundRect">
            <a:avLst>
              <a:gd name="adj" fmla="val 2921"/>
            </a:avLst>
          </a:prstGeom>
          <a:solidFill>
            <a:srgbClr val="FFFFFF"/>
          </a:solidFill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8" name="Text 6"/>
          <p:cNvSpPr/>
          <p:nvPr/>
        </p:nvSpPr>
        <p:spPr>
          <a:xfrm>
            <a:off x="1047750" y="2781895"/>
            <a:ext cx="2917063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Master of Human Resource Management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047750" y="3289895"/>
            <a:ext cx="2917063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4A5A75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King Fahd University of Petroleum &amp; Minerals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15975" y="4208115"/>
            <a:ext cx="3295650" cy="1630710"/>
          </a:xfrm>
          <a:prstGeom prst="roundRect">
            <a:avLst>
              <a:gd name="adj" fmla="val 2921"/>
            </a:avLst>
          </a:prstGeom>
          <a:solidFill>
            <a:srgbClr val="FFFFFF"/>
          </a:solidFill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12" name="Text 10"/>
          <p:cNvSpPr/>
          <p:nvPr/>
        </p:nvSpPr>
        <p:spPr>
          <a:xfrm>
            <a:off x="1047750" y="4660255"/>
            <a:ext cx="291706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Bachelor of Management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047750" y="4939655"/>
            <a:ext cx="2917063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4A5A75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King Fahd University of Petroleum &amp; Minerals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47750" y="5188545"/>
            <a:ext cx="2917063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4472C4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2011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318000" y="2133550"/>
            <a:ext cx="101600" cy="101600"/>
          </a:xfrm>
          <a:prstGeom prst="rect">
            <a:avLst/>
          </a:prstGeom>
          <a:solidFill>
            <a:srgbClr val="C8A24A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16" name="Text 14"/>
          <p:cNvSpPr/>
          <p:nvPr/>
        </p:nvSpPr>
        <p:spPr>
          <a:xfrm>
            <a:off x="4546600" y="2054820"/>
            <a:ext cx="2165519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ts val="2040"/>
              </a:lnSpc>
              <a:buNone/>
            </a:pPr>
            <a:r>
              <a:rPr lang="en-US" sz="17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Certifications &amp; Training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4321175" y="2444055"/>
            <a:ext cx="7054850" cy="3394770"/>
          </a:xfrm>
          <a:prstGeom prst="roundRect">
            <a:avLst>
              <a:gd name="adj" fmla="val 1403"/>
            </a:avLst>
          </a:prstGeom>
          <a:solidFill>
            <a:srgbClr val="FFFFFF"/>
          </a:solidFill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18" name="Text 16"/>
          <p:cNvSpPr/>
          <p:nvPr/>
        </p:nvSpPr>
        <p:spPr>
          <a:xfrm>
            <a:off x="4552950" y="2674888"/>
            <a:ext cx="60960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224C8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2018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264150" y="2683123"/>
            <a:ext cx="4133596" cy="2400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Global Remuneration Professional (GRP)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9378315" y="2691408"/>
            <a:ext cx="1765935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560"/>
              </a:lnSpc>
              <a:buNone/>
            </a:pPr>
            <a:r>
              <a:rPr lang="en-US" sz="1200" dirty="0">
                <a:solidFill>
                  <a:srgbClr val="4A5A75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WorldatWork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4552950" y="3060650"/>
            <a:ext cx="6591300" cy="0"/>
          </a:xfrm>
          <a:prstGeom prst="line">
            <a:avLst/>
          </a:prstGeom>
          <a:noFill/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22" name="Text 20"/>
          <p:cNvSpPr/>
          <p:nvPr/>
        </p:nvSpPr>
        <p:spPr>
          <a:xfrm>
            <a:off x="4552950" y="3215283"/>
            <a:ext cx="60960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224C8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2015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5264150" y="3223518"/>
            <a:ext cx="4133596" cy="2400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CIPD Level 3 Certification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9378315" y="3231803"/>
            <a:ext cx="1765935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560"/>
              </a:lnSpc>
              <a:buNone/>
            </a:pPr>
            <a:r>
              <a:rPr lang="en-US" sz="1200" dirty="0">
                <a:solidFill>
                  <a:srgbClr val="4A5A75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Oakwood International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552950" y="3601045"/>
            <a:ext cx="6591300" cy="0"/>
          </a:xfrm>
          <a:prstGeom prst="line">
            <a:avLst/>
          </a:prstGeom>
          <a:noFill/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26" name="Text 24"/>
          <p:cNvSpPr/>
          <p:nvPr/>
        </p:nvSpPr>
        <p:spPr>
          <a:xfrm>
            <a:off x="4552950" y="3755678"/>
            <a:ext cx="60960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224C8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2015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5264150" y="3763913"/>
            <a:ext cx="4133596" cy="2400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Analyzing &amp; Documenting Policies &amp; Procedures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9378315" y="3772198"/>
            <a:ext cx="1765935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560"/>
              </a:lnSpc>
              <a:buNone/>
            </a:pPr>
            <a:r>
              <a:rPr lang="en-US" sz="1200" dirty="0">
                <a:solidFill>
                  <a:srgbClr val="4A5A75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Informa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4552950" y="4141440"/>
            <a:ext cx="6591300" cy="0"/>
          </a:xfrm>
          <a:prstGeom prst="line">
            <a:avLst/>
          </a:prstGeom>
          <a:noFill/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30" name="Text 28"/>
          <p:cNvSpPr/>
          <p:nvPr/>
        </p:nvSpPr>
        <p:spPr>
          <a:xfrm>
            <a:off x="4552950" y="4296073"/>
            <a:ext cx="60960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224C8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2014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5264150" y="4304308"/>
            <a:ext cx="4133596" cy="2400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Rewards Academy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378315" y="4312593"/>
            <a:ext cx="1765935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560"/>
              </a:lnSpc>
              <a:buNone/>
            </a:pPr>
            <a:r>
              <a:rPr lang="en-US" sz="1200" dirty="0">
                <a:solidFill>
                  <a:srgbClr val="4A5A75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Aon Hewitt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4552950" y="4681835"/>
            <a:ext cx="6591300" cy="0"/>
          </a:xfrm>
          <a:prstGeom prst="line">
            <a:avLst/>
          </a:prstGeom>
          <a:noFill/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34" name="Text 32"/>
          <p:cNvSpPr/>
          <p:nvPr/>
        </p:nvSpPr>
        <p:spPr>
          <a:xfrm>
            <a:off x="4552950" y="4836468"/>
            <a:ext cx="60960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224C8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2013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5264150" y="4844703"/>
            <a:ext cx="4133596" cy="2400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Project Management Professional (PMP) sessions</a:t>
            </a:r>
            <a:endParaRPr lang="en-US" sz="1300" dirty="0"/>
          </a:p>
        </p:txBody>
      </p:sp>
      <p:sp>
        <p:nvSpPr>
          <p:cNvPr id="36" name="Text 34"/>
          <p:cNvSpPr/>
          <p:nvPr/>
        </p:nvSpPr>
        <p:spPr>
          <a:xfrm>
            <a:off x="9378315" y="4852988"/>
            <a:ext cx="1765935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560"/>
              </a:lnSpc>
              <a:buNone/>
            </a:pPr>
            <a:r>
              <a:rPr lang="en-US" sz="1200" dirty="0">
                <a:solidFill>
                  <a:srgbClr val="4A5A75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STC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4552950" y="5222230"/>
            <a:ext cx="6591300" cy="0"/>
          </a:xfrm>
          <a:prstGeom prst="line">
            <a:avLst/>
          </a:prstGeom>
          <a:noFill/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38" name="Text 36"/>
          <p:cNvSpPr/>
          <p:nvPr/>
        </p:nvSpPr>
        <p:spPr>
          <a:xfrm>
            <a:off x="4552950" y="5376863"/>
            <a:ext cx="60960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224C8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2012</a:t>
            </a:r>
            <a:endParaRPr lang="en-US" sz="1400" dirty="0"/>
          </a:p>
        </p:txBody>
      </p:sp>
      <p:sp>
        <p:nvSpPr>
          <p:cNvPr id="39" name="Text 37"/>
          <p:cNvSpPr/>
          <p:nvPr/>
        </p:nvSpPr>
        <p:spPr>
          <a:xfrm>
            <a:off x="5264150" y="5385098"/>
            <a:ext cx="4133596" cy="2400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Advanced Organization Design</a:t>
            </a:r>
            <a:endParaRPr lang="en-US" sz="1300" dirty="0"/>
          </a:p>
        </p:txBody>
      </p:sp>
      <p:sp>
        <p:nvSpPr>
          <p:cNvPr id="40" name="Text 38"/>
          <p:cNvSpPr/>
          <p:nvPr/>
        </p:nvSpPr>
        <p:spPr>
          <a:xfrm>
            <a:off x="9378315" y="5393382"/>
            <a:ext cx="1765935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560"/>
              </a:lnSpc>
              <a:buNone/>
            </a:pPr>
            <a:r>
              <a:rPr lang="en-US" sz="1200" dirty="0">
                <a:solidFill>
                  <a:srgbClr val="4A5A75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Ashridge University</a:t>
            </a:r>
            <a:endParaRPr lang="en-US" sz="1200" dirty="0"/>
          </a:p>
        </p:txBody>
      </p:sp>
      <p:pic>
        <p:nvPicPr>
          <p:cNvPr id="41" name="Image 0" descr="MBAMC logo"/>
          <p:cNvPicPr>
            <a:picLocks noChangeAspect="1"/>
          </p:cNvPicPr>
          <p:nvPr/>
        </p:nvPicPr>
        <p:blipFill>
          <a:blip r:embed="rId3"/>
          <a:srcRect l="-94" r="-94"/>
          <a:stretch/>
        </p:blipFill>
        <p:spPr>
          <a:xfrm>
            <a:off x="10198100" y="787400"/>
            <a:ext cx="1181100" cy="406400"/>
          </a:xfrm>
          <a:prstGeom prst="rect">
            <a:avLst/>
          </a:prstGeom>
        </p:spPr>
      </p:pic>
      <p:sp>
        <p:nvSpPr>
          <p:cNvPr id="42" name="Shape 39"/>
          <p:cNvSpPr/>
          <p:nvPr/>
        </p:nvSpPr>
        <p:spPr>
          <a:xfrm>
            <a:off x="812800" y="6123335"/>
            <a:ext cx="10566400" cy="0"/>
          </a:xfrm>
          <a:prstGeom prst="line">
            <a:avLst/>
          </a:prstGeom>
          <a:noFill/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43" name="Text 40"/>
          <p:cNvSpPr/>
          <p:nvPr/>
        </p:nvSpPr>
        <p:spPr>
          <a:xfrm>
            <a:off x="812800" y="6253510"/>
            <a:ext cx="3440558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4A5A75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MBAMC · Mohammed Bin Ayad Management Consulting</a:t>
            </a:r>
            <a:endParaRPr lang="en-US" sz="1200" dirty="0"/>
          </a:p>
        </p:txBody>
      </p:sp>
      <p:sp>
        <p:nvSpPr>
          <p:cNvPr id="44" name="Text 41"/>
          <p:cNvSpPr/>
          <p:nvPr/>
        </p:nvSpPr>
        <p:spPr>
          <a:xfrm>
            <a:off x="11234390" y="6253510"/>
            <a:ext cx="195610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224C8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09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E1E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85000" y="0"/>
            <a:ext cx="5207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3" name="Shape 1"/>
          <p:cNvSpPr/>
          <p:nvPr/>
        </p:nvSpPr>
        <p:spPr>
          <a:xfrm>
            <a:off x="6985000" y="0"/>
            <a:ext cx="50800" cy="6858000"/>
          </a:xfrm>
          <a:prstGeom prst="rect">
            <a:avLst/>
          </a:prstGeom>
          <a:solidFill>
            <a:srgbClr val="C8A24A"/>
          </a:solidFill>
          <a:ln/>
        </p:spPr>
        <p:txBody>
          <a:bodyPr/>
          <a:lstStyle/>
          <a:p>
            <a:endParaRPr lang="en-SA"/>
          </a:p>
        </p:txBody>
      </p:sp>
      <p:pic>
        <p:nvPicPr>
          <p:cNvPr id="4" name="Image 0" descr="MBAMC logo"/>
          <p:cNvPicPr>
            <a:picLocks noChangeAspect="1"/>
          </p:cNvPicPr>
          <p:nvPr/>
        </p:nvPicPr>
        <p:blipFill>
          <a:blip r:embed="rId3"/>
          <a:srcRect l="-143" r="-143"/>
          <a:stretch/>
        </p:blipFill>
        <p:spPr>
          <a:xfrm>
            <a:off x="7543800" y="1543050"/>
            <a:ext cx="2032000" cy="6985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543800" y="2397125"/>
            <a:ext cx="3835400" cy="0"/>
          </a:xfrm>
          <a:prstGeom prst="line">
            <a:avLst/>
          </a:prstGeom>
          <a:noFill/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6" name="Shape 3"/>
          <p:cNvSpPr/>
          <p:nvPr/>
        </p:nvSpPr>
        <p:spPr>
          <a:xfrm>
            <a:off x="7543800" y="2552700"/>
            <a:ext cx="457200" cy="457200"/>
          </a:xfrm>
          <a:prstGeom prst="roundRect">
            <a:avLst>
              <a:gd name="adj" fmla="val 11111"/>
            </a:avLst>
          </a:prstGeom>
          <a:solidFill>
            <a:srgbClr val="0E1E39"/>
          </a:solidFill>
          <a:ln/>
        </p:spPr>
        <p:txBody>
          <a:bodyPr/>
          <a:lstStyle/>
          <a:p>
            <a:endParaRPr lang="en-SA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658100" y="2667000"/>
            <a:ext cx="228600" cy="2286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153400" y="2682230"/>
            <a:ext cx="3322574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+966 55 098 6699</a:t>
            </a:r>
            <a:endParaRPr lang="en-US" sz="1200" dirty="0"/>
          </a:p>
        </p:txBody>
      </p:sp>
      <p:sp>
        <p:nvSpPr>
          <p:cNvPr id="9" name="Shape 5"/>
          <p:cNvSpPr/>
          <p:nvPr/>
        </p:nvSpPr>
        <p:spPr>
          <a:xfrm>
            <a:off x="7543800" y="3165475"/>
            <a:ext cx="3835400" cy="0"/>
          </a:xfrm>
          <a:prstGeom prst="line">
            <a:avLst/>
          </a:prstGeom>
          <a:noFill/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10" name="Shape 6"/>
          <p:cNvSpPr/>
          <p:nvPr/>
        </p:nvSpPr>
        <p:spPr>
          <a:xfrm>
            <a:off x="7543800" y="3321050"/>
            <a:ext cx="457200" cy="457200"/>
          </a:xfrm>
          <a:prstGeom prst="roundRect">
            <a:avLst>
              <a:gd name="adj" fmla="val 11111"/>
            </a:avLst>
          </a:prstGeom>
          <a:solidFill>
            <a:srgbClr val="0E1E39"/>
          </a:solidFill>
          <a:ln/>
        </p:spPr>
        <p:txBody>
          <a:bodyPr/>
          <a:lstStyle/>
          <a:p>
            <a:endParaRPr lang="en-SA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658100" y="3435350"/>
            <a:ext cx="228600" cy="22860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153400" y="3450580"/>
            <a:ext cx="3322574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mohammed.ayad@mbamc.com</a:t>
            </a:r>
            <a:endParaRPr lang="en-US" sz="1200" dirty="0"/>
          </a:p>
        </p:txBody>
      </p:sp>
      <p:sp>
        <p:nvSpPr>
          <p:cNvPr id="13" name="Shape 8"/>
          <p:cNvSpPr/>
          <p:nvPr/>
        </p:nvSpPr>
        <p:spPr>
          <a:xfrm>
            <a:off x="7543800" y="3933825"/>
            <a:ext cx="3835400" cy="0"/>
          </a:xfrm>
          <a:prstGeom prst="line">
            <a:avLst/>
          </a:prstGeom>
          <a:noFill/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14" name="Shape 9"/>
          <p:cNvSpPr/>
          <p:nvPr/>
        </p:nvSpPr>
        <p:spPr>
          <a:xfrm>
            <a:off x="7543800" y="4089400"/>
            <a:ext cx="457200" cy="457200"/>
          </a:xfrm>
          <a:prstGeom prst="roundRect">
            <a:avLst>
              <a:gd name="adj" fmla="val 11111"/>
            </a:avLst>
          </a:prstGeom>
          <a:solidFill>
            <a:srgbClr val="0E1E39"/>
          </a:solidFill>
          <a:ln/>
        </p:spPr>
        <p:txBody>
          <a:bodyPr/>
          <a:lstStyle/>
          <a:p>
            <a:endParaRPr lang="en-SA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658100" y="4203700"/>
            <a:ext cx="228600" cy="22860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8153400" y="4218930"/>
            <a:ext cx="3322574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mbamc.com</a:t>
            </a:r>
            <a:endParaRPr lang="en-US" sz="1200" dirty="0"/>
          </a:p>
        </p:txBody>
      </p:sp>
      <p:sp>
        <p:nvSpPr>
          <p:cNvPr id="17" name="Shape 11"/>
          <p:cNvSpPr/>
          <p:nvPr/>
        </p:nvSpPr>
        <p:spPr>
          <a:xfrm>
            <a:off x="7543800" y="4702175"/>
            <a:ext cx="3835400" cy="0"/>
          </a:xfrm>
          <a:prstGeom prst="line">
            <a:avLst/>
          </a:prstGeom>
          <a:noFill/>
          <a:ln w="6350">
            <a:solidFill>
              <a:srgbClr val="CADCE0"/>
            </a:solidFill>
            <a:prstDash val="solid"/>
          </a:ln>
        </p:spPr>
        <p:txBody>
          <a:bodyPr/>
          <a:lstStyle/>
          <a:p>
            <a:endParaRPr lang="en-SA"/>
          </a:p>
        </p:txBody>
      </p:sp>
      <p:sp>
        <p:nvSpPr>
          <p:cNvPr id="18" name="Shape 12"/>
          <p:cNvSpPr/>
          <p:nvPr/>
        </p:nvSpPr>
        <p:spPr>
          <a:xfrm>
            <a:off x="7543800" y="4857750"/>
            <a:ext cx="457200" cy="457200"/>
          </a:xfrm>
          <a:prstGeom prst="roundRect">
            <a:avLst>
              <a:gd name="adj" fmla="val 11111"/>
            </a:avLst>
          </a:prstGeom>
          <a:solidFill>
            <a:srgbClr val="0E1E39"/>
          </a:solidFill>
          <a:ln/>
        </p:spPr>
        <p:txBody>
          <a:bodyPr/>
          <a:lstStyle/>
          <a:p>
            <a:endParaRPr lang="en-SA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7658100" y="4972050"/>
            <a:ext cx="228600" cy="228600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8153400" y="4987280"/>
            <a:ext cx="3322574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0E1E39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sa.linkedin.com/in/mohammedalsaedi-486a7731</a:t>
            </a:r>
            <a:endParaRPr lang="en-US" sz="1200" dirty="0"/>
          </a:p>
        </p:txBody>
      </p:sp>
      <p:sp>
        <p:nvSpPr>
          <p:cNvPr id="21" name="Text 14"/>
          <p:cNvSpPr/>
          <p:nvPr/>
        </p:nvSpPr>
        <p:spPr>
          <a:xfrm>
            <a:off x="812800" y="812800"/>
            <a:ext cx="5624830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kern="0" spc="300" dirty="0">
                <a:solidFill>
                  <a:srgbClr val="C8A24A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LET'S TALK</a:t>
            </a:r>
            <a:endParaRPr lang="en-US" sz="1200" dirty="0"/>
          </a:p>
        </p:txBody>
      </p:sp>
      <p:sp>
        <p:nvSpPr>
          <p:cNvPr id="22" name="Text 15"/>
          <p:cNvSpPr/>
          <p:nvPr/>
        </p:nvSpPr>
        <p:spPr>
          <a:xfrm>
            <a:off x="812800" y="1214090"/>
            <a:ext cx="5624830" cy="1339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Ready to strengthen how your organization rewards, evaluates and grows its people?</a:t>
            </a:r>
            <a:endParaRPr lang="en-US" sz="3000" dirty="0"/>
          </a:p>
        </p:txBody>
      </p:sp>
      <p:sp>
        <p:nvSpPr>
          <p:cNvPr id="23" name="Shape 16"/>
          <p:cNvSpPr/>
          <p:nvPr/>
        </p:nvSpPr>
        <p:spPr>
          <a:xfrm>
            <a:off x="812800" y="2731740"/>
            <a:ext cx="609600" cy="38100"/>
          </a:xfrm>
          <a:prstGeom prst="rect">
            <a:avLst/>
          </a:prstGeom>
          <a:solidFill>
            <a:srgbClr val="C8A24A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24" name="Text 17"/>
          <p:cNvSpPr/>
          <p:nvPr/>
        </p:nvSpPr>
        <p:spPr>
          <a:xfrm>
            <a:off x="812800" y="5292130"/>
            <a:ext cx="5624830" cy="306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1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Mohammed Ayad Alsaedi, GRP, CIPD</a:t>
            </a:r>
            <a:endParaRPr lang="en-US" sz="1700" dirty="0"/>
          </a:p>
        </p:txBody>
      </p:sp>
      <p:sp>
        <p:nvSpPr>
          <p:cNvPr id="25" name="Text 18"/>
          <p:cNvSpPr/>
          <p:nvPr/>
        </p:nvSpPr>
        <p:spPr>
          <a:xfrm>
            <a:off x="812800" y="5610870"/>
            <a:ext cx="562483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dirty="0">
                <a:solidFill>
                  <a:srgbClr val="CADCE0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Founder &amp; Principal Consultant</a:t>
            </a:r>
            <a:endParaRPr lang="en-US" sz="1400" dirty="0"/>
          </a:p>
        </p:txBody>
      </p:sp>
      <p:sp>
        <p:nvSpPr>
          <p:cNvPr id="26" name="Text 19"/>
          <p:cNvSpPr/>
          <p:nvPr/>
        </p:nvSpPr>
        <p:spPr>
          <a:xfrm>
            <a:off x="812800" y="6253510"/>
            <a:ext cx="5886450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CADCE0"/>
                </a:solidFill>
                <a:latin typeface="Candara" panose="020E0502030303020204" pitchFamily="34" charset="0"/>
                <a:ea typeface="Alegreya Sans" pitchFamily="34" charset="-122"/>
                <a:cs typeface="Alegreya Sans" pitchFamily="34" charset="-120"/>
              </a:rPr>
              <a:t>MBAMC · Mohammed Bin Ayad Management Consulting · Riyadh, Saudi Arabia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882</Words>
  <Application>Microsoft Macintosh PowerPoint</Application>
  <PresentationFormat>Widescreen</PresentationFormat>
  <Paragraphs>166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Candara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MBAMC Company Profile</dc:title>
  <dc:subject>PptxGenJS Presentation</dc:subject>
  <dc:creator>PptxGenJS</dc:creator>
  <cp:lastModifiedBy>Rayan Alawi</cp:lastModifiedBy>
  <cp:revision>2</cp:revision>
  <dcterms:created xsi:type="dcterms:W3CDTF">2026-09-17T15:06:55Z</dcterms:created>
  <dcterms:modified xsi:type="dcterms:W3CDTF">2026-09-17T15:14:26Z</dcterms:modified>
</cp:coreProperties>
</file>